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4C7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4699" autoAdjust="0"/>
  </p:normalViewPr>
  <p:slideViewPr>
    <p:cSldViewPr>
      <p:cViewPr varScale="1">
        <p:scale>
          <a:sx n="98" d="100"/>
          <a:sy n="98" d="100"/>
        </p:scale>
        <p:origin x="19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642088-6A01-4823-8E81-AD6154188E11}" type="datetimeFigureOut">
              <a:rPr lang="en-CA" smtClean="0"/>
              <a:t>01/11/2019</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5CD655-DA62-4719-97B5-8E7231E6CAB1}" type="slidenum">
              <a:rPr lang="en-CA" smtClean="0"/>
              <a:t>‹#›</a:t>
            </a:fld>
            <a:endParaRPr lang="en-CA"/>
          </a:p>
        </p:txBody>
      </p:sp>
    </p:spTree>
    <p:extLst>
      <p:ext uri="{BB962C8B-B14F-4D97-AF65-F5344CB8AC3E}">
        <p14:creationId xmlns:p14="http://schemas.microsoft.com/office/powerpoint/2010/main" val="220151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ntariouniversitiesinfo.c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Personal Identification Number (PIN), in conjunction with the school number (MIDENT) and the student number (SSSN), allows each student to log in and access their personal 101 account. PINs should not be shared with anyone!</a:t>
            </a:r>
          </a:p>
          <a:p>
            <a:endParaRPr lang="en-US" sz="1300" dirty="0"/>
          </a:p>
          <a:p>
            <a:r>
              <a:rPr lang="en-US" sz="1300" dirty="0"/>
              <a:t>The OUAC will generate a PIN for each student once it receives their electronic school records. These personal access codes will then be made available to the school for distribution to the students by the guidance office. </a:t>
            </a:r>
            <a:r>
              <a:rPr lang="en-CA" sz="1300" dirty="0"/>
              <a:t>If any students lose their access codes, their Access Code Letter can be re-printed from the Pin Checklist in the “PINs” option of COLS.</a:t>
            </a:r>
            <a:endParaRPr lang="en-US" sz="1300"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2</a:t>
            </a:fld>
            <a:endParaRPr lang="en-US"/>
          </a:p>
        </p:txBody>
      </p:sp>
    </p:spTree>
    <p:extLst>
      <p:ext uri="{BB962C8B-B14F-4D97-AF65-F5344CB8AC3E}">
        <p14:creationId xmlns:p14="http://schemas.microsoft.com/office/powerpoint/2010/main" val="93386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Ensure</a:t>
            </a:r>
            <a:r>
              <a:rPr lang="en-CA" baseline="0" dirty="0"/>
              <a:t> that all information in the “Personal Information “ and “Contact Information” sections is accurate and complete. Additions and corrections must be made as necessary. For example, it is important that all legal given names be provided. Nicknames, abbreviations and initials should </a:t>
            </a:r>
            <a:r>
              <a:rPr lang="en-CA" b="1" baseline="0" dirty="0"/>
              <a:t>not</a:t>
            </a:r>
            <a:r>
              <a:rPr lang="en-CA" baseline="0" dirty="0"/>
              <a:t> be used. Students must enter email addresses accurately, as the OUAC and the universities correspond with students via email during the application process. </a:t>
            </a:r>
            <a:r>
              <a:rPr lang="en-CA" sz="1300" dirty="0"/>
              <a:t>When the student creates their OUAC account, they will receive an email asking them to click a link to verify their email address. They are not able to submit their application until they verify their email address. If they lose the email, they can re-send it to themselves through the My OUAC Account link in their application.</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11</a:t>
            </a:fld>
            <a:endParaRPr lang="en-CA"/>
          </a:p>
        </p:txBody>
      </p:sp>
    </p:spTree>
    <p:extLst>
      <p:ext uri="{BB962C8B-B14F-4D97-AF65-F5344CB8AC3E}">
        <p14:creationId xmlns:p14="http://schemas.microsoft.com/office/powerpoint/2010/main" val="204880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Students can enter all of their desired program codes on one screen using the “FastTrack”</a:t>
            </a:r>
            <a:r>
              <a:rPr lang="en-US" sz="1300" b="1" dirty="0"/>
              <a:t> </a:t>
            </a:r>
            <a:r>
              <a:rPr lang="en-US" sz="1300" dirty="0"/>
              <a:t>option.</a:t>
            </a:r>
          </a:p>
          <a:p>
            <a:pPr eaLnBrk="1" hangingPunct="1"/>
            <a:endParaRPr lang="en-US" sz="1300" dirty="0"/>
          </a:p>
          <a:p>
            <a:pPr eaLnBrk="1" hangingPunct="1"/>
            <a:r>
              <a:rPr lang="en-US" sz="1300" dirty="0"/>
              <a:t>Or students can explore using the Search Options. </a:t>
            </a:r>
          </a:p>
        </p:txBody>
      </p:sp>
      <p:sp>
        <p:nvSpPr>
          <p:cNvPr id="4" name="Slide Number Placeholder 3"/>
          <p:cNvSpPr>
            <a:spLocks noGrp="1"/>
          </p:cNvSpPr>
          <p:nvPr>
            <p:ph type="sldNum" sz="quarter" idx="10"/>
          </p:nvPr>
        </p:nvSpPr>
        <p:spPr/>
        <p:txBody>
          <a:bodyPr/>
          <a:lstStyle/>
          <a:p>
            <a:fld id="{F15CD655-DA62-4719-97B5-8E7231E6CAB1}" type="slidenum">
              <a:rPr lang="en-CA" smtClean="0"/>
              <a:t>12</a:t>
            </a:fld>
            <a:endParaRPr lang="en-CA"/>
          </a:p>
        </p:txBody>
      </p:sp>
    </p:spTree>
    <p:extLst>
      <p:ext uri="{BB962C8B-B14F-4D97-AF65-F5344CB8AC3E}">
        <p14:creationId xmlns:p14="http://schemas.microsoft.com/office/powerpoint/2010/main" val="185600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Near the top of this screen, students can view and confirm the admission requirements for the selected program.</a:t>
            </a:r>
          </a:p>
          <a:p>
            <a:pPr eaLnBrk="1" hangingPunct="1"/>
            <a:endParaRPr lang="en-US" sz="1300" dirty="0"/>
          </a:p>
          <a:p>
            <a:pPr eaLnBrk="1" hangingPunct="1"/>
            <a:r>
              <a:rPr lang="en-US" sz="1300" dirty="0"/>
              <a:t>Then, for each program code chosen, they must complete the details screen. This includes indicating the "Subject of Major Interest" (if applicable), co-op options (if available), as well as details about anticipated start term. The program choices and their details are then added to the online application.</a:t>
            </a:r>
          </a:p>
          <a:p>
            <a:pPr eaLnBrk="1" hangingPunct="1"/>
            <a:endParaRPr lang="en-US" sz="1300" dirty="0"/>
          </a:p>
          <a:p>
            <a:pPr defTabSz="924855">
              <a:defRPr/>
            </a:pPr>
            <a:r>
              <a:rPr lang="en-US" sz="1300" dirty="0"/>
              <a:t>Students may apply to as many Ontario universities/programs as they wish; however, they are limited to a maximum of three program choices at any one university (including the university’s affiliates). Some universities may further limit the number of programs to which candidates may apply.</a:t>
            </a:r>
          </a:p>
        </p:txBody>
      </p:sp>
      <p:sp>
        <p:nvSpPr>
          <p:cNvPr id="4" name="Slide Number Placeholder 3"/>
          <p:cNvSpPr>
            <a:spLocks noGrp="1"/>
          </p:cNvSpPr>
          <p:nvPr>
            <p:ph type="sldNum" sz="quarter" idx="10"/>
          </p:nvPr>
        </p:nvSpPr>
        <p:spPr/>
        <p:txBody>
          <a:bodyPr/>
          <a:lstStyle/>
          <a:p>
            <a:fld id="{F15CD655-DA62-4719-97B5-8E7231E6CAB1}" type="slidenum">
              <a:rPr lang="en-CA" smtClean="0"/>
              <a:t>13</a:t>
            </a:fld>
            <a:endParaRPr lang="en-CA"/>
          </a:p>
        </p:txBody>
      </p:sp>
    </p:spTree>
    <p:extLst>
      <p:ext uri="{BB962C8B-B14F-4D97-AF65-F5344CB8AC3E}">
        <p14:creationId xmlns:p14="http://schemas.microsoft.com/office/powerpoint/2010/main" val="250376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Number program choices in order of preference. Numbering does not affect scholarship or admission consideration </a:t>
            </a:r>
            <a:r>
              <a:rPr lang="en-US" b="1" dirty="0"/>
              <a:t>unless</a:t>
            </a:r>
            <a:r>
              <a:rPr lang="en-US" dirty="0"/>
              <a:t> a university specifically states this in its literature. By default, program choices initially appear in the order that the student selected them.</a:t>
            </a:r>
          </a:p>
        </p:txBody>
      </p:sp>
      <p:sp>
        <p:nvSpPr>
          <p:cNvPr id="4" name="Slide Number Placeholder 3"/>
          <p:cNvSpPr>
            <a:spLocks noGrp="1"/>
          </p:cNvSpPr>
          <p:nvPr>
            <p:ph type="sldNum" sz="quarter" idx="10"/>
          </p:nvPr>
        </p:nvSpPr>
        <p:spPr/>
        <p:txBody>
          <a:bodyPr/>
          <a:lstStyle/>
          <a:p>
            <a:fld id="{F15CD655-DA62-4719-97B5-8E7231E6CAB1}" type="slidenum">
              <a:rPr lang="en-CA" smtClean="0"/>
              <a:t>14</a:t>
            </a:fld>
            <a:endParaRPr lang="en-CA"/>
          </a:p>
        </p:txBody>
      </p:sp>
    </p:spTree>
    <p:extLst>
      <p:ext uri="{BB962C8B-B14F-4D97-AF65-F5344CB8AC3E}">
        <p14:creationId xmlns:p14="http://schemas.microsoft.com/office/powerpoint/2010/main" val="347633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300" dirty="0">
                <a:solidFill>
                  <a:schemeClr val="tx2"/>
                </a:solidFill>
                <a:latin typeface="Arial" pitchFamily="34" charset="0"/>
                <a:cs typeface="Arial" pitchFamily="34" charset="0"/>
              </a:rPr>
              <a:t>The cost is $150 for the first 3 university/program choices and $50 for each additional choice. </a:t>
            </a:r>
          </a:p>
          <a:p>
            <a:endParaRPr lang="en-CA" dirty="0"/>
          </a:p>
          <a:p>
            <a:r>
              <a:rPr lang="en-CA" dirty="0"/>
              <a:t>Students can</a:t>
            </a:r>
            <a:r>
              <a:rPr lang="en-CA" baseline="0" dirty="0"/>
              <a:t> see their fees in “real time” by clicking “Total Owing”.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15</a:t>
            </a:fld>
            <a:endParaRPr lang="en-CA"/>
          </a:p>
        </p:txBody>
      </p:sp>
    </p:spTree>
    <p:extLst>
      <p:ext uri="{BB962C8B-B14F-4D97-AF65-F5344CB8AC3E}">
        <p14:creationId xmlns:p14="http://schemas.microsoft.com/office/powerpoint/2010/main" val="152425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If a student previously applied to any programs at 1 of their university choices, they must indicate this in Additional University Details and Other Academic Information.</a:t>
            </a:r>
          </a:p>
        </p:txBody>
      </p:sp>
      <p:sp>
        <p:nvSpPr>
          <p:cNvPr id="4" name="Slide Number Placeholder 3"/>
          <p:cNvSpPr>
            <a:spLocks noGrp="1"/>
          </p:cNvSpPr>
          <p:nvPr>
            <p:ph type="sldNum" sz="quarter" idx="10"/>
          </p:nvPr>
        </p:nvSpPr>
        <p:spPr/>
        <p:txBody>
          <a:bodyPr/>
          <a:lstStyle/>
          <a:p>
            <a:fld id="{F15CD655-DA62-4719-97B5-8E7231E6CAB1}" type="slidenum">
              <a:rPr lang="en-CA" smtClean="0"/>
              <a:t>16</a:t>
            </a:fld>
            <a:endParaRPr lang="en-CA"/>
          </a:p>
        </p:txBody>
      </p:sp>
    </p:spTree>
    <p:extLst>
      <p:ext uri="{BB962C8B-B14F-4D97-AF65-F5344CB8AC3E}">
        <p14:creationId xmlns:p14="http://schemas.microsoft.com/office/powerpoint/2010/main" val="360834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300" dirty="0"/>
              <a:t>It is the student’s responsibility to check the “Current High School Information and Grades” screen carefully and to report any errors to the guidance office.</a:t>
            </a:r>
          </a:p>
          <a:p>
            <a:pPr eaLnBrk="1" hangingPunct="1"/>
            <a:endParaRPr lang="en-US" sz="1300" dirty="0"/>
          </a:p>
          <a:p>
            <a:pPr eaLnBrk="1" hangingPunct="1"/>
            <a:r>
              <a:rPr lang="en-US" sz="1300" dirty="0"/>
              <a:t>This screen is “read-only”, which means that students cannot alter this data. The information should, however, be checked </a:t>
            </a:r>
            <a:r>
              <a:rPr lang="en-US" sz="1300" b="1" dirty="0"/>
              <a:t>carefully</a:t>
            </a:r>
            <a:r>
              <a:rPr lang="en-US" sz="1300" dirty="0"/>
              <a:t> for any errors or omissions. If there are errors, the student should continue to prepare and submit the application, and then notify the guidance office as soon as possible.</a:t>
            </a:r>
          </a:p>
          <a:p>
            <a:pPr eaLnBrk="1" hangingPunct="1"/>
            <a:endParaRPr lang="en-US" sz="1300" dirty="0"/>
          </a:p>
          <a:p>
            <a:pPr eaLnBrk="1" hangingPunct="1"/>
            <a:r>
              <a:rPr lang="en-US" sz="1300" dirty="0"/>
              <a:t>If no academic data is recorded, the student can first complete and submit the application. School officials who have access to “Academic Updates” on Counsellors’ Online Services may log in and update the student’s academic data. </a:t>
            </a:r>
          </a:p>
          <a:p>
            <a:pPr eaLnBrk="1" hangingPunct="1"/>
            <a:endParaRPr lang="en-US" sz="1300" dirty="0"/>
          </a:p>
          <a:p>
            <a:pPr eaLnBrk="1" hangingPunct="1"/>
            <a:r>
              <a:rPr lang="en-US" sz="1300" dirty="0"/>
              <a:t>Counsellors may encounter this situation for students for whom they manually created a PIN using Counsellors’ Online Services.</a:t>
            </a:r>
          </a:p>
          <a:p>
            <a:pPr eaLnBrk="1" hangingPunct="1"/>
            <a:endParaRPr lang="en-US" sz="1300" dirty="0"/>
          </a:p>
          <a:p>
            <a:pPr defTabSz="924855">
              <a:defRPr/>
            </a:pPr>
            <a:r>
              <a:rPr lang="en-CA" sz="1300" dirty="0"/>
              <a:t>If a student is taking a course at a school outside their “home” school, they are responsible for ensuring that this school submits the course information and all updates to their “home” school and to the OUAC. If the course information is missing from their application, they must contact that school and request that they submit the missing information to the “home” school and to the OUAC.</a:t>
            </a:r>
          </a:p>
        </p:txBody>
      </p:sp>
      <p:sp>
        <p:nvSpPr>
          <p:cNvPr id="4" name="Slide Number Placeholder 3"/>
          <p:cNvSpPr>
            <a:spLocks noGrp="1"/>
          </p:cNvSpPr>
          <p:nvPr>
            <p:ph type="sldNum" sz="quarter" idx="10"/>
          </p:nvPr>
        </p:nvSpPr>
        <p:spPr/>
        <p:txBody>
          <a:bodyPr/>
          <a:lstStyle/>
          <a:p>
            <a:fld id="{F15CD655-DA62-4719-97B5-8E7231E6CAB1}" type="slidenum">
              <a:rPr lang="en-CA" smtClean="0"/>
              <a:t>17</a:t>
            </a:fld>
            <a:endParaRPr lang="en-CA"/>
          </a:p>
        </p:txBody>
      </p:sp>
    </p:spTree>
    <p:extLst>
      <p:ext uri="{BB962C8B-B14F-4D97-AF65-F5344CB8AC3E}">
        <p14:creationId xmlns:p14="http://schemas.microsoft.com/office/powerpoint/2010/main" val="261999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Once all information has been added to the application, the student should click “Review and Submit”. All the information entered earlier in the application process will be presented on one page for verification. Students should print this page for their records.</a:t>
            </a:r>
          </a:p>
          <a:p>
            <a:pPr eaLnBrk="1" hangingPunct="1"/>
            <a:endParaRPr lang="en-US" sz="1300" dirty="0"/>
          </a:p>
          <a:p>
            <a:pPr eaLnBrk="1" hangingPunct="1"/>
            <a:r>
              <a:rPr lang="en-US" sz="1300" dirty="0"/>
              <a:t>To proceed to the “Payment” screen, the student must read the “Applicant’s Declaration” and click “I Verify and Agree” at the bottom of the screen. </a:t>
            </a:r>
          </a:p>
        </p:txBody>
      </p:sp>
      <p:sp>
        <p:nvSpPr>
          <p:cNvPr id="4" name="Slide Number Placeholder 3"/>
          <p:cNvSpPr>
            <a:spLocks noGrp="1"/>
          </p:cNvSpPr>
          <p:nvPr>
            <p:ph type="sldNum" sz="quarter" idx="10"/>
          </p:nvPr>
        </p:nvSpPr>
        <p:spPr/>
        <p:txBody>
          <a:bodyPr/>
          <a:lstStyle/>
          <a:p>
            <a:fld id="{F15CD655-DA62-4719-97B5-8E7231E6CAB1}" type="slidenum">
              <a:rPr lang="en-CA" smtClean="0"/>
              <a:t>18</a:t>
            </a:fld>
            <a:endParaRPr lang="en-CA"/>
          </a:p>
        </p:txBody>
      </p:sp>
    </p:spTree>
    <p:extLst>
      <p:ext uri="{BB962C8B-B14F-4D97-AF65-F5344CB8AC3E}">
        <p14:creationId xmlns:p14="http://schemas.microsoft.com/office/powerpoint/2010/main" val="2097814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Online Banking: Students must already be registered for online banking through their bank. The OUAC accepts payment from selected Canadian banks only. Students should contact their bank for further details. </a:t>
            </a:r>
          </a:p>
        </p:txBody>
      </p:sp>
      <p:sp>
        <p:nvSpPr>
          <p:cNvPr id="4" name="Slide Number Placeholder 3"/>
          <p:cNvSpPr>
            <a:spLocks noGrp="1"/>
          </p:cNvSpPr>
          <p:nvPr>
            <p:ph type="sldNum" sz="quarter" idx="10"/>
          </p:nvPr>
        </p:nvSpPr>
        <p:spPr/>
        <p:txBody>
          <a:bodyPr/>
          <a:lstStyle/>
          <a:p>
            <a:fld id="{F15CD655-DA62-4719-97B5-8E7231E6CAB1}" type="slidenum">
              <a:rPr lang="en-CA" smtClean="0"/>
              <a:t>19</a:t>
            </a:fld>
            <a:endParaRPr lang="en-CA"/>
          </a:p>
        </p:txBody>
      </p:sp>
    </p:spTree>
    <p:extLst>
      <p:ext uri="{BB962C8B-B14F-4D97-AF65-F5344CB8AC3E}">
        <p14:creationId xmlns:p14="http://schemas.microsoft.com/office/powerpoint/2010/main" val="158197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To fully submit the application, the student must click the “</a:t>
            </a:r>
            <a:r>
              <a:rPr lang="fr-CA" sz="1300" dirty="0"/>
              <a:t>Continue</a:t>
            </a:r>
            <a:r>
              <a:rPr lang="en-US" sz="1300" dirty="0"/>
              <a:t>” button at the bottom of the payment screen.</a:t>
            </a:r>
          </a:p>
          <a:p>
            <a:pPr eaLnBrk="1" hangingPunct="1"/>
            <a:endParaRPr lang="en-US" sz="1300" dirty="0"/>
          </a:p>
          <a:p>
            <a:pPr eaLnBrk="1" hangingPunct="1"/>
            <a:r>
              <a:rPr lang="en-US" sz="1300" dirty="0"/>
              <a:t>The OUAC accepts VISA, MasterCard and American Express for application fee payments. The student should review his or her credit card number and expiry date carefully before submitting payment. Credit card receipts will be emailed immediately.</a:t>
            </a:r>
          </a:p>
          <a:p>
            <a:pPr eaLnBrk="1" hangingPunct="1"/>
            <a:endParaRPr lang="en-US" sz="1300" dirty="0"/>
          </a:p>
          <a:p>
            <a:pPr defTabSz="924855">
              <a:defRPr/>
            </a:pPr>
            <a:r>
              <a:rPr lang="en-US" sz="1300" dirty="0"/>
              <a:t>If the student chooses to pay using online banking, the OUAC will provide a bill payment account number once the completed application is submitted. The student will require this bill payment account number to submit their payment. The OUAC’s bill payment name is “Ontario Universities’ Application Centre” (or an abbreviated version of this name). Applications will </a:t>
            </a:r>
            <a:r>
              <a:rPr lang="en-US" sz="1300" b="1" dirty="0"/>
              <a:t>not</a:t>
            </a:r>
            <a:r>
              <a:rPr lang="en-US" sz="1300" dirty="0"/>
              <a:t> be processed or distributed until the application processing fee and any applicable additional fees are received. All payments </a:t>
            </a:r>
            <a:r>
              <a:rPr lang="en-US" sz="1300" b="1" dirty="0"/>
              <a:t>must</a:t>
            </a:r>
            <a:r>
              <a:rPr lang="en-US" sz="1300" dirty="0"/>
              <a:t> be made at the same time the application is submitted. </a:t>
            </a:r>
          </a:p>
        </p:txBody>
      </p:sp>
      <p:sp>
        <p:nvSpPr>
          <p:cNvPr id="4" name="Slide Number Placeholder 3"/>
          <p:cNvSpPr>
            <a:spLocks noGrp="1"/>
          </p:cNvSpPr>
          <p:nvPr>
            <p:ph type="sldNum" sz="quarter" idx="10"/>
          </p:nvPr>
        </p:nvSpPr>
        <p:spPr/>
        <p:txBody>
          <a:bodyPr/>
          <a:lstStyle/>
          <a:p>
            <a:fld id="{F15CD655-DA62-4719-97B5-8E7231E6CAB1}" type="slidenum">
              <a:rPr lang="en-CA" smtClean="0"/>
              <a:t>20</a:t>
            </a:fld>
            <a:endParaRPr lang="en-CA"/>
          </a:p>
        </p:txBody>
      </p:sp>
    </p:spTree>
    <p:extLst>
      <p:ext uri="{BB962C8B-B14F-4D97-AF65-F5344CB8AC3E}">
        <p14:creationId xmlns:p14="http://schemas.microsoft.com/office/powerpoint/2010/main" val="308270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30"/>
            <a:r>
              <a:rPr lang="en-US" sz="1300" dirty="0"/>
              <a:t>Students are encouraged to research their university options prior to logging in to the 101 Online Application. It is recommended that students make a list of their program codes and keep it handy when they log in. This greatly reduces the time required to complete the application.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3</a:t>
            </a:fld>
            <a:endParaRPr lang="en-US"/>
          </a:p>
        </p:txBody>
      </p:sp>
    </p:spTree>
    <p:extLst>
      <p:ext uri="{BB962C8B-B14F-4D97-AF65-F5344CB8AC3E}">
        <p14:creationId xmlns:p14="http://schemas.microsoft.com/office/powerpoint/2010/main" val="46748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Immediately after submitting the completed application, the student's OUAC Reference Number and further instructions will be displayed on-screen. Students should print this screen and cite their OUAC Reference Number whenever they communicate with the OUAC or the universities.</a:t>
            </a:r>
          </a:p>
          <a:p>
            <a:pPr eaLnBrk="1" hangingPunct="1"/>
            <a:endParaRPr lang="en-US" sz="1300" dirty="0"/>
          </a:p>
          <a:p>
            <a:pPr eaLnBrk="1" hangingPunct="1"/>
            <a:r>
              <a:rPr lang="en-US" sz="1300" dirty="0"/>
              <a:t>Students can view and/or make changes to their submitted 101 Online Application by logging in to their application account at: www.ouac.on.ca/ouac-101. The ability to view and/or make changes will be available 1 business day after the application is submitted and the application fee payment is received and processed.</a:t>
            </a:r>
          </a:p>
        </p:txBody>
      </p:sp>
      <p:sp>
        <p:nvSpPr>
          <p:cNvPr id="4" name="Slide Number Placeholder 3"/>
          <p:cNvSpPr>
            <a:spLocks noGrp="1"/>
          </p:cNvSpPr>
          <p:nvPr>
            <p:ph type="sldNum" sz="quarter" idx="10"/>
          </p:nvPr>
        </p:nvSpPr>
        <p:spPr/>
        <p:txBody>
          <a:bodyPr/>
          <a:lstStyle/>
          <a:p>
            <a:fld id="{F15CD655-DA62-4719-97B5-8E7231E6CAB1}" type="slidenum">
              <a:rPr lang="en-CA" smtClean="0"/>
              <a:t>21</a:t>
            </a:fld>
            <a:endParaRPr lang="en-CA"/>
          </a:p>
        </p:txBody>
      </p:sp>
    </p:spTree>
    <p:extLst>
      <p:ext uri="{BB962C8B-B14F-4D97-AF65-F5344CB8AC3E}">
        <p14:creationId xmlns:p14="http://schemas.microsoft.com/office/powerpoint/2010/main" val="301540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If a student forgets their OUAC Profile password, they can request a temporary password by clicking “Request a temporary password” on the “Log In” screen. Students must enter their OUAC Profile username and email address. A link to re-set their password will be emailed to them immediately. Note that the link will expire one hour from the time sent. </a:t>
            </a:r>
          </a:p>
        </p:txBody>
      </p:sp>
      <p:sp>
        <p:nvSpPr>
          <p:cNvPr id="4" name="Slide Number Placeholder 3"/>
          <p:cNvSpPr>
            <a:spLocks noGrp="1"/>
          </p:cNvSpPr>
          <p:nvPr>
            <p:ph type="sldNum" sz="quarter" idx="10"/>
          </p:nvPr>
        </p:nvSpPr>
        <p:spPr/>
        <p:txBody>
          <a:bodyPr/>
          <a:lstStyle/>
          <a:p>
            <a:fld id="{F15CD655-DA62-4719-97B5-8E7231E6CAB1}" type="slidenum">
              <a:rPr lang="en-CA" smtClean="0"/>
              <a:t>22</a:t>
            </a:fld>
            <a:endParaRPr lang="en-CA"/>
          </a:p>
        </p:txBody>
      </p:sp>
    </p:spTree>
    <p:extLst>
      <p:ext uri="{BB962C8B-B14F-4D97-AF65-F5344CB8AC3E}">
        <p14:creationId xmlns:p14="http://schemas.microsoft.com/office/powerpoint/2010/main" val="209144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30"/>
            <a:r>
              <a:rPr lang="en-US" sz="1300" dirty="0"/>
              <a:t>Help with the online application is available in a number of places, including the “FAQs” link on our website, the “Help” screens within the application and the Applicant Services Support Desk. Students should also refer to the </a:t>
            </a:r>
            <a:r>
              <a:rPr lang="en-US" sz="1300" b="1" dirty="0"/>
              <a:t>101 Application Guide</a:t>
            </a:r>
            <a:r>
              <a:rPr lang="en-US" sz="1300" dirty="0"/>
              <a:t> available online,</a:t>
            </a:r>
            <a:r>
              <a:rPr lang="en-US" sz="1300" i="1" dirty="0"/>
              <a:t> </a:t>
            </a:r>
            <a:r>
              <a:rPr lang="en-US" sz="1300" dirty="0"/>
              <a:t>for university program code information and other details. </a:t>
            </a:r>
          </a:p>
          <a:p>
            <a:pPr defTabSz="974630"/>
            <a:endParaRPr lang="en-US" sz="1300" dirty="0"/>
          </a:p>
          <a:p>
            <a:pPr defTabSz="974630"/>
            <a:r>
              <a:rPr lang="en-US" sz="1300" dirty="0"/>
              <a:t>They should also visit </a:t>
            </a:r>
            <a:r>
              <a:rPr lang="en-US" sz="1300" dirty="0" err="1"/>
              <a:t>OUInfo</a:t>
            </a:r>
            <a:r>
              <a:rPr lang="en-US" sz="1300" dirty="0"/>
              <a:t> at</a:t>
            </a:r>
            <a:r>
              <a:rPr lang="en-US" sz="1300"/>
              <a:t>: </a:t>
            </a:r>
            <a:r>
              <a:rPr lang="en-CA" sz="1400">
                <a:hlinkClick r:id="rId3"/>
              </a:rPr>
              <a:t>www.ontariouniversitiesinfo.ca/</a:t>
            </a:r>
            <a:r>
              <a:rPr lang="en-US" sz="1300" dirty="0"/>
              <a:t>.</a:t>
            </a:r>
          </a:p>
        </p:txBody>
      </p:sp>
      <p:sp>
        <p:nvSpPr>
          <p:cNvPr id="4" name="Slide Number Placeholder 3"/>
          <p:cNvSpPr>
            <a:spLocks noGrp="1"/>
          </p:cNvSpPr>
          <p:nvPr>
            <p:ph type="sldNum" sz="quarter" idx="10"/>
          </p:nvPr>
        </p:nvSpPr>
        <p:spPr/>
        <p:txBody>
          <a:bodyPr/>
          <a:lstStyle/>
          <a:p>
            <a:fld id="{F15CD655-DA62-4719-97B5-8E7231E6CAB1}" type="slidenum">
              <a:rPr lang="en-CA" smtClean="0"/>
              <a:t>23</a:t>
            </a:fld>
            <a:endParaRPr lang="en-CA"/>
          </a:p>
        </p:txBody>
      </p:sp>
    </p:spTree>
    <p:extLst>
      <p:ext uri="{BB962C8B-B14F-4D97-AF65-F5344CB8AC3E}">
        <p14:creationId xmlns:p14="http://schemas.microsoft.com/office/powerpoint/2010/main" val="269789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These dates are established by guidance counsellors, the Ontario universities and the OUAC. Individual high schools may have additional internal deadline dates.</a:t>
            </a:r>
          </a:p>
          <a:p>
            <a:pPr eaLnBrk="1" hangingPunct="1"/>
            <a:endParaRPr lang="en-US" sz="1300" dirty="0"/>
          </a:p>
          <a:p>
            <a:pPr algn="just" eaLnBrk="1" hangingPunct="1"/>
            <a:r>
              <a:rPr lang="en-US" sz="1300" dirty="0"/>
              <a:t>Students should </a:t>
            </a:r>
            <a:r>
              <a:rPr lang="en-US" sz="1300" b="1" dirty="0"/>
              <a:t>not</a:t>
            </a:r>
            <a:r>
              <a:rPr lang="en-US" sz="1300" dirty="0"/>
              <a:t> wait until the last minute to submit their online applications – internet connections may be interrupted as the deadline date approaches. </a:t>
            </a:r>
            <a:r>
              <a:rPr lang="en-US" sz="1300" b="1" dirty="0"/>
              <a:t>January </a:t>
            </a:r>
            <a:r>
              <a:rPr lang="fr-CA" sz="1300" b="1" dirty="0"/>
              <a:t>15, 2020, </a:t>
            </a:r>
            <a:r>
              <a:rPr lang="fr-CA" sz="1300" dirty="0" err="1"/>
              <a:t>is</a:t>
            </a:r>
            <a:r>
              <a:rPr lang="fr-CA" sz="1300" dirty="0"/>
              <a:t> the application deadline. Applications </a:t>
            </a:r>
            <a:r>
              <a:rPr lang="fr-CA" sz="1300" dirty="0" err="1"/>
              <a:t>will</a:t>
            </a:r>
            <a:r>
              <a:rPr lang="fr-CA" sz="1300" dirty="0"/>
              <a:t> </a:t>
            </a:r>
            <a:r>
              <a:rPr lang="fr-CA" sz="1300" dirty="0" err="1"/>
              <a:t>be</a:t>
            </a:r>
            <a:r>
              <a:rPr lang="fr-CA" sz="1300" dirty="0"/>
              <a:t> </a:t>
            </a:r>
            <a:r>
              <a:rPr lang="fr-CA" sz="1300" dirty="0" err="1"/>
              <a:t>accepted</a:t>
            </a:r>
            <a:r>
              <a:rPr lang="fr-CA" sz="1300" dirty="0"/>
              <a:t> </a:t>
            </a:r>
            <a:r>
              <a:rPr lang="fr-CA" sz="1300" dirty="0" err="1"/>
              <a:t>after</a:t>
            </a:r>
            <a:r>
              <a:rPr lang="fr-CA" sz="1300" dirty="0"/>
              <a:t> </a:t>
            </a:r>
            <a:r>
              <a:rPr lang="fr-CA" sz="1300" dirty="0" err="1"/>
              <a:t>this</a:t>
            </a:r>
            <a:r>
              <a:rPr lang="fr-CA" sz="1300" dirty="0"/>
              <a:t> date, but</a:t>
            </a:r>
            <a:r>
              <a:rPr lang="en-US" sz="1300" dirty="0"/>
              <a:t> certain limited enrollment programs may no longer be available.</a:t>
            </a:r>
          </a:p>
          <a:p>
            <a:pPr algn="just" eaLnBrk="1" hangingPunct="1"/>
            <a:endParaRPr lang="en-US" sz="1300" dirty="0"/>
          </a:p>
          <a:p>
            <a:pPr algn="just" eaLnBrk="1" hangingPunct="1"/>
            <a:r>
              <a:rPr lang="en-US" sz="1300" b="1" dirty="0"/>
              <a:t>February 4, 2020, </a:t>
            </a:r>
            <a:r>
              <a:rPr lang="en-US" sz="1300" dirty="0"/>
              <a:t>is the last recommended date to make changes to an application in order to be eligible for early admission consideration.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4</a:t>
            </a:fld>
            <a:endParaRPr lang="en-US"/>
          </a:p>
        </p:txBody>
      </p:sp>
    </p:spTree>
    <p:extLst>
      <p:ext uri="{BB962C8B-B14F-4D97-AF65-F5344CB8AC3E}">
        <p14:creationId xmlns:p14="http://schemas.microsoft.com/office/powerpoint/2010/main" val="415991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Students will</a:t>
            </a:r>
            <a:r>
              <a:rPr lang="en-CA" baseline="0" dirty="0"/>
              <a:t> access the 101 application at: https://www.ouac.on.ca/.</a:t>
            </a:r>
            <a:endParaRPr lang="en-CA"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5</a:t>
            </a:fld>
            <a:endParaRPr lang="en-US"/>
          </a:p>
        </p:txBody>
      </p:sp>
    </p:spTree>
    <p:extLst>
      <p:ext uri="{BB962C8B-B14F-4D97-AF65-F5344CB8AC3E}">
        <p14:creationId xmlns:p14="http://schemas.microsoft.com/office/powerpoint/2010/main" val="277467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Ontario high school students have their own page on the OUAC website that includes all the links related to the online application process: www.ouac.on.ca/ouac-101/.</a:t>
            </a:r>
          </a:p>
        </p:txBody>
      </p:sp>
      <p:sp>
        <p:nvSpPr>
          <p:cNvPr id="4" name="Slide Number Placeholder 3"/>
          <p:cNvSpPr>
            <a:spLocks noGrp="1"/>
          </p:cNvSpPr>
          <p:nvPr>
            <p:ph type="sldNum" sz="quarter" idx="10"/>
          </p:nvPr>
        </p:nvSpPr>
        <p:spPr/>
        <p:txBody>
          <a:bodyPr/>
          <a:lstStyle/>
          <a:p>
            <a:fld id="{2ECE0098-B999-43B4-B7FB-3854E872FE01}" type="slidenum">
              <a:rPr lang="en-US" smtClean="0"/>
              <a:pPr/>
              <a:t>6</a:t>
            </a:fld>
            <a:endParaRPr lang="en-US"/>
          </a:p>
        </p:txBody>
      </p:sp>
    </p:spTree>
    <p:extLst>
      <p:ext uri="{BB962C8B-B14F-4D97-AF65-F5344CB8AC3E}">
        <p14:creationId xmlns:p14="http://schemas.microsoft.com/office/powerpoint/2010/main" val="7110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While students can browse programs through the “Browse Programs” link without logging in to the application, they must log in to the application to access personalized applicant data and prepare their application.  When logging in for the first time, students must create an OUAC Account. </a:t>
            </a:r>
            <a:endParaRPr lang="en-CA" sz="1300"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7</a:t>
            </a:fld>
            <a:endParaRPr lang="en-US"/>
          </a:p>
        </p:txBody>
      </p:sp>
    </p:spTree>
    <p:extLst>
      <p:ext uri="{BB962C8B-B14F-4D97-AF65-F5344CB8AC3E}">
        <p14:creationId xmlns:p14="http://schemas.microsoft.com/office/powerpoint/2010/main" val="58821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Students fill in their personal information and</a:t>
            </a:r>
            <a:r>
              <a:rPr lang="en-CA" baseline="0" dirty="0"/>
              <a:t> create a username and password. They should create a username that is personal and easy for them to remember as they will be using this username and password to log in to their application from now on, and to apply to all future OUAC applications.</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8</a:t>
            </a:fld>
            <a:endParaRPr lang="en-CA"/>
          </a:p>
        </p:txBody>
      </p:sp>
    </p:spTree>
    <p:extLst>
      <p:ext uri="{BB962C8B-B14F-4D97-AF65-F5344CB8AC3E}">
        <p14:creationId xmlns:p14="http://schemas.microsoft.com/office/powerpoint/2010/main" val="214328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logging in to their application for the first time, students must use their Confidential Access Codes.</a:t>
            </a:r>
          </a:p>
          <a:p>
            <a:endParaRPr lang="en-US" sz="1300" dirty="0"/>
          </a:p>
          <a:p>
            <a:r>
              <a:rPr lang="en-US" sz="1300" dirty="0"/>
              <a:t>It is important to enter the access codes exactly as they are shown in the letter and to keep them confidential. </a:t>
            </a:r>
          </a:p>
          <a:p>
            <a:endParaRPr lang="en-US" sz="1300" dirty="0"/>
          </a:p>
          <a:p>
            <a:pPr eaLnBrk="1" hangingPunct="1"/>
            <a:r>
              <a:rPr lang="en-US" sz="1300" dirty="0"/>
              <a:t>The application account is the student's own personal storage space on the OUAC site. Students may return to the account at any time to review and/or change saved information prior to submitting their application.</a:t>
            </a:r>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9</a:t>
            </a:fld>
            <a:endParaRPr lang="en-CA"/>
          </a:p>
        </p:txBody>
      </p:sp>
    </p:spTree>
    <p:extLst>
      <p:ext uri="{BB962C8B-B14F-4D97-AF65-F5344CB8AC3E}">
        <p14:creationId xmlns:p14="http://schemas.microsoft.com/office/powerpoint/2010/main" val="175894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main navigation bar appears on the left side of each screen throughout the online application to guide students through the process. </a:t>
            </a:r>
          </a:p>
        </p:txBody>
      </p:sp>
      <p:sp>
        <p:nvSpPr>
          <p:cNvPr id="4" name="Slide Number Placeholder 3"/>
          <p:cNvSpPr>
            <a:spLocks noGrp="1"/>
          </p:cNvSpPr>
          <p:nvPr>
            <p:ph type="sldNum" sz="quarter" idx="10"/>
          </p:nvPr>
        </p:nvSpPr>
        <p:spPr/>
        <p:txBody>
          <a:bodyPr/>
          <a:lstStyle/>
          <a:p>
            <a:fld id="{F15CD655-DA62-4719-97B5-8E7231E6CAB1}" type="slidenum">
              <a:rPr lang="en-CA" smtClean="0"/>
              <a:t>10</a:t>
            </a:fld>
            <a:endParaRPr lang="en-CA"/>
          </a:p>
        </p:txBody>
      </p:sp>
    </p:spTree>
    <p:extLst>
      <p:ext uri="{BB962C8B-B14F-4D97-AF65-F5344CB8AC3E}">
        <p14:creationId xmlns:p14="http://schemas.microsoft.com/office/powerpoint/2010/main" val="4180590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
        <p:nvSpPr>
          <p:cNvPr id="3" name="Subtitle 2"/>
          <p:cNvSpPr>
            <a:spLocks noGrp="1"/>
          </p:cNvSpPr>
          <p:nvPr>
            <p:ph type="subTitle" idx="1" hasCustomPrompt="1"/>
          </p:nvPr>
        </p:nvSpPr>
        <p:spPr>
          <a:xfrm>
            <a:off x="9128" y="2536387"/>
            <a:ext cx="9144000" cy="748597"/>
          </a:xfrm>
        </p:spPr>
        <p:txBody>
          <a:bodyPr>
            <a:normAutofit/>
          </a:bodyPr>
          <a:lstStyle>
            <a:lvl1pPr marL="0" indent="0" algn="ctr">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31" name="Rectangle 30"/>
          <p:cNvSpPr/>
          <p:nvPr userDrawn="1"/>
        </p:nvSpPr>
        <p:spPr>
          <a:xfrm>
            <a:off x="6800058" y="4149080"/>
            <a:ext cx="235307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p:cNvSpPr/>
          <p:nvPr userDrawn="1"/>
        </p:nvSpPr>
        <p:spPr>
          <a:xfrm>
            <a:off x="-9128" y="5517232"/>
            <a:ext cx="2133600" cy="6480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p:cNvSpPr/>
          <p:nvPr userDrawn="1"/>
        </p:nvSpPr>
        <p:spPr>
          <a:xfrm>
            <a:off x="2186608" y="5517232"/>
            <a:ext cx="2452464"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p:cNvSpPr/>
          <p:nvPr userDrawn="1"/>
        </p:nvSpPr>
        <p:spPr>
          <a:xfrm>
            <a:off x="9128" y="6165304"/>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57" t="26087" r="757"/>
          <a:stretch/>
        </p:blipFill>
        <p:spPr>
          <a:xfrm>
            <a:off x="6813128" y="4941168"/>
            <a:ext cx="2340000" cy="1224000"/>
          </a:xfrm>
          <a:prstGeom prst="rect">
            <a:avLst/>
          </a:prstGeom>
        </p:spPr>
      </p:pic>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41" r="41" b="10000"/>
          <a:stretch/>
        </p:blipFill>
        <p:spPr>
          <a:xfrm>
            <a:off x="-9128" y="4140000"/>
            <a:ext cx="2133128" cy="1296000"/>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l="2847" t="28287" r="601" b="830"/>
          <a:stretch/>
        </p:blipFill>
        <p:spPr>
          <a:xfrm>
            <a:off x="4718100" y="4145624"/>
            <a:ext cx="2016000" cy="2016000"/>
          </a:xfrm>
          <a:prstGeom prst="rect">
            <a:avLst/>
          </a:prstGeom>
        </p:spPr>
      </p:pic>
      <p:pic>
        <p:nvPicPr>
          <p:cNvPr id="20" name="Picture 19"/>
          <p:cNvPicPr>
            <a:picLocks noChangeAspect="1"/>
          </p:cNvPicPr>
          <p:nvPr userDrawn="1"/>
        </p:nvPicPr>
        <p:blipFill rotWithShape="1">
          <a:blip r:embed="rId6" cstate="print">
            <a:extLst>
              <a:ext uri="{28A0092B-C50C-407E-A947-70E740481C1C}">
                <a14:useLocalDpi xmlns:a14="http://schemas.microsoft.com/office/drawing/2010/main" val="0"/>
              </a:ext>
            </a:extLst>
          </a:blip>
          <a:srcRect l="19276" t="17741" b="24194"/>
          <a:stretch/>
        </p:blipFill>
        <p:spPr>
          <a:xfrm>
            <a:off x="2203028" y="4140000"/>
            <a:ext cx="2436044" cy="1296000"/>
          </a:xfrm>
          <a:prstGeom prst="rect">
            <a:avLst/>
          </a:prstGeom>
        </p:spPr>
      </p:pic>
      <p:sp>
        <p:nvSpPr>
          <p:cNvPr id="4" name="Title 3"/>
          <p:cNvSpPr>
            <a:spLocks noGrp="1"/>
          </p:cNvSpPr>
          <p:nvPr>
            <p:ph type="title"/>
          </p:nvPr>
        </p:nvSpPr>
        <p:spPr>
          <a:xfrm>
            <a:off x="9128" y="1772816"/>
            <a:ext cx="9134872" cy="759890"/>
          </a:xfrm>
        </p:spPr>
        <p:txBody>
          <a:bodyPr>
            <a:normAutofit/>
          </a:bodyPr>
          <a:lstStyle>
            <a:lvl1pPr algn="ctr">
              <a:defRPr sz="4000" b="1">
                <a:solidFill>
                  <a:srgbClr val="4C7E8C"/>
                </a:solidFill>
              </a:defRPr>
            </a:lvl1pPr>
          </a:lstStyle>
          <a:p>
            <a:r>
              <a:rPr lang="en-US" dirty="0"/>
              <a:t>Click to edit Master title style</a:t>
            </a:r>
            <a:endParaRPr lang="en-CA" dirty="0"/>
          </a:p>
        </p:txBody>
      </p:sp>
    </p:spTree>
    <p:extLst>
      <p:ext uri="{BB962C8B-B14F-4D97-AF65-F5344CB8AC3E}">
        <p14:creationId xmlns:p14="http://schemas.microsoft.com/office/powerpoint/2010/main" val="13435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4C7E8C"/>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00200"/>
            <a:ext cx="7643192" cy="45259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400"/>
            <a:ext cx="683568" cy="449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Tree>
    <p:extLst>
      <p:ext uri="{BB962C8B-B14F-4D97-AF65-F5344CB8AC3E}">
        <p14:creationId xmlns:p14="http://schemas.microsoft.com/office/powerpoint/2010/main" val="2936685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5D799D7-858A-4102-9CD4-9DE9C4D243DC}" type="datetimeFigureOut">
              <a:rPr lang="en-CA" smtClean="0"/>
              <a:pPr/>
              <a:t>01/11/2019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285421F-57AA-4822-92FA-5F7F97F73123}" type="slidenum">
              <a:rPr lang="en-CA" smtClean="0"/>
              <a:pPr/>
              <a:t>‹#›</a:t>
            </a:fld>
            <a:endParaRPr lang="en-CA"/>
          </a:p>
        </p:txBody>
      </p:sp>
    </p:spTree>
    <p:extLst>
      <p:ext uri="{BB962C8B-B14F-4D97-AF65-F5344CB8AC3E}">
        <p14:creationId xmlns:p14="http://schemas.microsoft.com/office/powerpoint/2010/main" val="185201428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101sup@ouac.on.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ouac.on.ca/ouac-1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 y="1052736"/>
            <a:ext cx="9134872" cy="759890"/>
          </a:xfrm>
        </p:spPr>
        <p:txBody>
          <a:bodyPr>
            <a:normAutofit fontScale="90000"/>
          </a:bodyPr>
          <a:lstStyle/>
          <a:p>
            <a:r>
              <a:rPr lang="en-CA" dirty="0"/>
              <a:t>Applying Online to </a:t>
            </a:r>
            <a:br>
              <a:rPr lang="en-CA" dirty="0"/>
            </a:br>
            <a:r>
              <a:rPr lang="en-CA" dirty="0"/>
              <a:t>Ontario’s Universities</a:t>
            </a:r>
          </a:p>
        </p:txBody>
      </p:sp>
      <p:sp>
        <p:nvSpPr>
          <p:cNvPr id="4" name="Subtitle 3"/>
          <p:cNvSpPr>
            <a:spLocks noGrp="1"/>
          </p:cNvSpPr>
          <p:nvPr>
            <p:ph type="subTitle" idx="1"/>
          </p:nvPr>
        </p:nvSpPr>
        <p:spPr>
          <a:xfrm>
            <a:off x="9128" y="2132856"/>
            <a:ext cx="9144000" cy="1468677"/>
          </a:xfrm>
        </p:spPr>
        <p:txBody>
          <a:bodyPr>
            <a:normAutofit fontScale="85000" lnSpcReduction="20000"/>
          </a:bodyPr>
          <a:lstStyle/>
          <a:p>
            <a:r>
              <a:rPr lang="en-CA" dirty="0"/>
              <a:t>101 Online Application for </a:t>
            </a:r>
          </a:p>
          <a:p>
            <a:r>
              <a:rPr lang="en-CA" dirty="0"/>
              <a:t>Ontario High School Students</a:t>
            </a:r>
          </a:p>
          <a:p>
            <a:endParaRPr lang="en-CA" dirty="0"/>
          </a:p>
          <a:p>
            <a:r>
              <a:rPr lang="en-CA" b="1" dirty="0"/>
              <a:t>www.ouac.on.ca/ouac-101</a:t>
            </a:r>
          </a:p>
        </p:txBody>
      </p:sp>
    </p:spTree>
    <p:extLst>
      <p:ext uri="{BB962C8B-B14F-4D97-AF65-F5344CB8AC3E}">
        <p14:creationId xmlns:p14="http://schemas.microsoft.com/office/powerpoint/2010/main" val="37827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Navigating the 101 Application</a:t>
            </a:r>
          </a:p>
        </p:txBody>
      </p:sp>
      <p:pic>
        <p:nvPicPr>
          <p:cNvPr id="6" name="Picture 5" descr="&quot;Personal Information&quot; page with &quot;Help&quot; link located underneath the page heading.">
            <a:extLst>
              <a:ext uri="{FF2B5EF4-FFF2-40B4-BE49-F238E27FC236}">
                <a16:creationId xmlns:a16="http://schemas.microsoft.com/office/drawing/2014/main" id="{E591C007-D175-4543-AFA5-9E544AAE1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90464"/>
            <a:ext cx="5090416" cy="4509120"/>
          </a:xfrm>
          <a:prstGeom prst="rect">
            <a:avLst/>
          </a:prstGeom>
          <a:ln>
            <a:solidFill>
              <a:schemeClr val="tx1"/>
            </a:solidFill>
          </a:ln>
        </p:spPr>
      </p:pic>
      <p:sp>
        <p:nvSpPr>
          <p:cNvPr id="5" name="AutoShape 4" descr="“Help” links are located on most of the application screens or on the fields themselves."/>
          <p:cNvSpPr>
            <a:spLocks noChangeArrowheads="1"/>
          </p:cNvSpPr>
          <p:nvPr/>
        </p:nvSpPr>
        <p:spPr bwMode="auto">
          <a:xfrm>
            <a:off x="4283968" y="3068960"/>
            <a:ext cx="4103688" cy="1152128"/>
          </a:xfrm>
          <a:prstGeom prst="wedgeRectCallout">
            <a:avLst>
              <a:gd name="adj1" fmla="val -87747"/>
              <a:gd name="adj2" fmla="val -168851"/>
            </a:avLst>
          </a:prstGeom>
          <a:solidFill>
            <a:schemeClr val="accent5">
              <a:lumMod val="40000"/>
              <a:lumOff val="60000"/>
            </a:schemeClr>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a:latin typeface="Arial" pitchFamily="34" charset="0"/>
                <a:cs typeface="Arial" pitchFamily="34" charset="0"/>
              </a:rPr>
              <a:t>“Help” links are located on most of the application screens or on the fields themselves.</a:t>
            </a:r>
          </a:p>
        </p:txBody>
      </p:sp>
    </p:spTree>
    <p:extLst>
      <p:ext uri="{BB962C8B-B14F-4D97-AF65-F5344CB8AC3E}">
        <p14:creationId xmlns:p14="http://schemas.microsoft.com/office/powerpoint/2010/main" val="367677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 Personal and Contact Info</a:t>
            </a:r>
          </a:p>
        </p:txBody>
      </p:sp>
      <p:pic>
        <p:nvPicPr>
          <p:cNvPr id="4" name="Content Placeholder 2" descr="&quot;Personal Information&quot; page."/>
          <p:cNvPicPr>
            <a:picLocks noGrp="1" noChangeAspect="1"/>
          </p:cNvPicPr>
          <p:nvPr>
            <p:ph idx="1"/>
          </p:nvPr>
        </p:nvPicPr>
        <p:blipFill rotWithShape="1">
          <a:blip r:embed="rId3">
            <a:extLst>
              <a:ext uri="{28A0092B-C50C-407E-A947-70E740481C1C}">
                <a14:useLocalDpi xmlns:a14="http://schemas.microsoft.com/office/drawing/2010/main" val="0"/>
              </a:ext>
            </a:extLst>
          </a:blip>
          <a:srcRect l="24186" t="6256"/>
          <a:stretch/>
        </p:blipFill>
        <p:spPr>
          <a:xfrm>
            <a:off x="1043608" y="1700808"/>
            <a:ext cx="3388168" cy="4242793"/>
          </a:xfrm>
          <a:ln w="3175">
            <a:solidFill>
              <a:schemeClr val="tx1"/>
            </a:solidFill>
          </a:ln>
        </p:spPr>
      </p:pic>
      <p:pic>
        <p:nvPicPr>
          <p:cNvPr id="5" name="Picture 4" descr="&quot;Contact Information&quot; page."/>
          <p:cNvPicPr>
            <a:picLocks noChangeAspect="1"/>
          </p:cNvPicPr>
          <p:nvPr/>
        </p:nvPicPr>
        <p:blipFill rotWithShape="1">
          <a:blip r:embed="rId4">
            <a:extLst>
              <a:ext uri="{28A0092B-C50C-407E-A947-70E740481C1C}">
                <a14:useLocalDpi xmlns:a14="http://schemas.microsoft.com/office/drawing/2010/main" val="0"/>
              </a:ext>
            </a:extLst>
          </a:blip>
          <a:srcRect l="24907" t="10811"/>
          <a:stretch/>
        </p:blipFill>
        <p:spPr>
          <a:xfrm>
            <a:off x="3635896" y="2420888"/>
            <a:ext cx="4032448" cy="2970138"/>
          </a:xfrm>
          <a:prstGeom prst="rect">
            <a:avLst/>
          </a:prstGeom>
          <a:ln>
            <a:solidFill>
              <a:schemeClr val="tx1"/>
            </a:solidFill>
          </a:ln>
        </p:spPr>
      </p:pic>
    </p:spTree>
    <p:extLst>
      <p:ext uri="{BB962C8B-B14F-4D97-AF65-F5344CB8AC3E}">
        <p14:creationId xmlns:p14="http://schemas.microsoft.com/office/powerpoint/2010/main" val="260772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Select Your Programs</a:t>
            </a:r>
          </a:p>
        </p:txBody>
      </p:sp>
      <p:pic>
        <p:nvPicPr>
          <p:cNvPr id="4" name="Picture 3" descr="The &quot;Select Programs&quot; page with links to search programs by university or by geographic area, and a Program Code search field."/>
          <p:cNvPicPr>
            <a:picLocks noChangeAspect="1"/>
          </p:cNvPicPr>
          <p:nvPr/>
        </p:nvPicPr>
        <p:blipFill rotWithShape="1">
          <a:blip r:embed="rId3">
            <a:extLst>
              <a:ext uri="{28A0092B-C50C-407E-A947-70E740481C1C}">
                <a14:useLocalDpi xmlns:a14="http://schemas.microsoft.com/office/drawing/2010/main" val="0"/>
              </a:ext>
            </a:extLst>
          </a:blip>
          <a:srcRect t="13137"/>
          <a:stretch/>
        </p:blipFill>
        <p:spPr>
          <a:xfrm>
            <a:off x="1043608" y="1628800"/>
            <a:ext cx="6696075" cy="3979670"/>
          </a:xfrm>
          <a:prstGeom prst="rect">
            <a:avLst/>
          </a:prstGeom>
          <a:ln>
            <a:solidFill>
              <a:schemeClr val="tx1"/>
            </a:solidFill>
          </a:ln>
        </p:spPr>
      </p:pic>
      <p:sp>
        <p:nvSpPr>
          <p:cNvPr id="5" name="AutoShape 8" descr="Enter an OUAC program code to use the Fast Track option.&#10;"/>
          <p:cNvSpPr>
            <a:spLocks noChangeArrowheads="1"/>
          </p:cNvSpPr>
          <p:nvPr/>
        </p:nvSpPr>
        <p:spPr bwMode="auto">
          <a:xfrm>
            <a:off x="4211960" y="4338613"/>
            <a:ext cx="3096344" cy="1223640"/>
          </a:xfrm>
          <a:prstGeom prst="wedgeRectCallout">
            <a:avLst>
              <a:gd name="adj1" fmla="val -100084"/>
              <a:gd name="adj2" fmla="val -30203"/>
            </a:avLst>
          </a:prstGeom>
          <a:solidFill>
            <a:schemeClr val="accent5">
              <a:lumMod val="40000"/>
              <a:lumOff val="60000"/>
            </a:schemeClr>
          </a:solidFill>
          <a:ln w="9525">
            <a:solidFill>
              <a:srgbClr val="215968"/>
            </a:solidFill>
            <a:miter lim="800000"/>
            <a:headEnd/>
            <a:tailEnd/>
          </a:ln>
        </p:spPr>
        <p:txBody>
          <a:bodyPr anchor="ctr"/>
          <a:lstStyle/>
          <a:p>
            <a:pPr eaLnBrk="0" hangingPunct="0"/>
            <a:r>
              <a:rPr lang="fr-CA" sz="2000" dirty="0">
                <a:latin typeface="Arial" panose="020B0604020202020204" pitchFamily="34" charset="0"/>
                <a:cs typeface="Arial" panose="020B0604020202020204" pitchFamily="34" charset="0"/>
              </a:rPr>
              <a:t>Enter an OUAC program code to use the </a:t>
            </a:r>
            <a:r>
              <a:rPr lang="fr-CA" sz="2000" dirty="0" err="1">
                <a:latin typeface="Arial" panose="020B0604020202020204" pitchFamily="34" charset="0"/>
                <a:cs typeface="Arial" panose="020B0604020202020204" pitchFamily="34" charset="0"/>
              </a:rPr>
              <a:t>Fast</a:t>
            </a:r>
            <a:r>
              <a:rPr lang="fr-CA" sz="2000" dirty="0">
                <a:latin typeface="Arial" panose="020B0604020202020204" pitchFamily="34" charset="0"/>
                <a:cs typeface="Arial" panose="020B0604020202020204" pitchFamily="34" charset="0"/>
              </a:rPr>
              <a:t> </a:t>
            </a:r>
            <a:r>
              <a:rPr lang="fr-CA" sz="2000" dirty="0" err="1">
                <a:latin typeface="Arial" panose="020B0604020202020204" pitchFamily="34" charset="0"/>
                <a:cs typeface="Arial" panose="020B0604020202020204" pitchFamily="34" charset="0"/>
              </a:rPr>
              <a:t>Track</a:t>
            </a:r>
            <a:r>
              <a:rPr lang="fr-CA" sz="2000" dirty="0">
                <a:latin typeface="Arial" panose="020B0604020202020204" pitchFamily="34" charset="0"/>
                <a:cs typeface="Arial" panose="020B0604020202020204" pitchFamily="34" charset="0"/>
              </a:rPr>
              <a:t> option.</a:t>
            </a:r>
            <a:endParaRPr lang="en-US" sz="2000" dirty="0">
              <a:latin typeface="Arial" panose="020B0604020202020204" pitchFamily="34" charset="0"/>
              <a:cs typeface="Arial" panose="020B0604020202020204" pitchFamily="34" charset="0"/>
            </a:endParaRPr>
          </a:p>
        </p:txBody>
      </p:sp>
      <p:sp>
        <p:nvSpPr>
          <p:cNvPr id="6" name="AutoShape 8" descr="By University and By Geographic Area are the search options."/>
          <p:cNvSpPr>
            <a:spLocks noChangeArrowheads="1"/>
          </p:cNvSpPr>
          <p:nvPr/>
        </p:nvSpPr>
        <p:spPr bwMode="auto">
          <a:xfrm>
            <a:off x="6875785" y="2566516"/>
            <a:ext cx="1944687" cy="863600"/>
          </a:xfrm>
          <a:prstGeom prst="wedgeRectCallout">
            <a:avLst>
              <a:gd name="adj1" fmla="val -74184"/>
              <a:gd name="adj2" fmla="val -23111"/>
            </a:avLst>
          </a:prstGeom>
          <a:solidFill>
            <a:schemeClr val="accent5">
              <a:lumMod val="40000"/>
              <a:lumOff val="60000"/>
            </a:schemeClr>
          </a:solidFill>
          <a:ln w="9525">
            <a:solidFill>
              <a:srgbClr val="215968"/>
            </a:solidFill>
            <a:miter lim="800000"/>
            <a:headEnd/>
            <a:tailEnd/>
          </a:ln>
        </p:spPr>
        <p:txBody>
          <a:bodyPr anchor="ctr"/>
          <a:lstStyle/>
          <a:p>
            <a:pPr eaLnBrk="0" hangingPunct="0"/>
            <a:r>
              <a:rPr lang="fr-CA" sz="2000" dirty="0" err="1">
                <a:latin typeface="Arial" panose="020B0604020202020204" pitchFamily="34" charset="0"/>
                <a:cs typeface="Arial" panose="020B0604020202020204" pitchFamily="34" charset="0"/>
              </a:rPr>
              <a:t>These</a:t>
            </a:r>
            <a:r>
              <a:rPr lang="fr-CA" sz="2000" dirty="0">
                <a:latin typeface="Arial" panose="020B0604020202020204" pitchFamily="34" charset="0"/>
                <a:cs typeface="Arial" panose="020B0604020202020204" pitchFamily="34" charset="0"/>
              </a:rPr>
              <a:t> are the </a:t>
            </a:r>
            <a:r>
              <a:rPr lang="fr-CA" sz="2000" dirty="0" err="1">
                <a:latin typeface="Arial" panose="020B0604020202020204" pitchFamily="34" charset="0"/>
                <a:cs typeface="Arial" panose="020B0604020202020204" pitchFamily="34" charset="0"/>
              </a:rPr>
              <a:t>search</a:t>
            </a:r>
            <a:r>
              <a:rPr lang="fr-CA" sz="2000" dirty="0">
                <a:latin typeface="Arial" panose="020B0604020202020204" pitchFamily="34" charset="0"/>
                <a:cs typeface="Arial" panose="020B0604020202020204" pitchFamily="34" charset="0"/>
              </a:rPr>
              <a:t> options.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40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Once You’ve Selected a Program</a:t>
            </a:r>
          </a:p>
        </p:txBody>
      </p:sp>
      <p:sp>
        <p:nvSpPr>
          <p:cNvPr id="3" name="Content Placeholder 2"/>
          <p:cNvSpPr>
            <a:spLocks noGrp="1"/>
          </p:cNvSpPr>
          <p:nvPr>
            <p:ph idx="1"/>
          </p:nvPr>
        </p:nvSpPr>
        <p:spPr>
          <a:xfrm>
            <a:off x="1043608" y="1415510"/>
            <a:ext cx="7643192" cy="4525963"/>
          </a:xfrm>
        </p:spPr>
        <p:txBody>
          <a:bodyPr>
            <a:normAutofit/>
          </a:bodyPr>
          <a:lstStyle/>
          <a:p>
            <a:pPr marL="0" indent="0">
              <a:buNone/>
            </a:pPr>
            <a:r>
              <a:rPr lang="en-CA" sz="2000" dirty="0"/>
              <a:t>Complete the program details for each program selected.</a:t>
            </a:r>
          </a:p>
        </p:txBody>
      </p:sp>
      <p:pic>
        <p:nvPicPr>
          <p:cNvPr id="4" name="Picture 2" descr="&quot;Select Programs – Lakehead University&quot; page."/>
          <p:cNvPicPr>
            <a:picLocks noChangeAspect="1" noChangeArrowheads="1"/>
          </p:cNvPicPr>
          <p:nvPr/>
        </p:nvPicPr>
        <p:blipFill rotWithShape="1">
          <a:blip r:embed="rId3" cstate="print"/>
          <a:srcRect l="11628" t="19055" r="4652"/>
          <a:stretch/>
        </p:blipFill>
        <p:spPr bwMode="auto">
          <a:xfrm>
            <a:off x="1763688" y="2708920"/>
            <a:ext cx="5184576" cy="3286016"/>
          </a:xfrm>
          <a:prstGeom prst="rect">
            <a:avLst/>
          </a:prstGeom>
          <a:noFill/>
          <a:ln w="9525">
            <a:solidFill>
              <a:schemeClr val="tx1"/>
            </a:solidFill>
            <a:miter lim="800000"/>
            <a:headEnd/>
            <a:tailEnd/>
          </a:ln>
        </p:spPr>
      </p:pic>
      <p:pic>
        <p:nvPicPr>
          <p:cNvPr id="5" name="Picture 2" descr="&quot;Program Details – Accounting&quot; page with &quot;Admission Requirements&quot; link indicated."/>
          <p:cNvPicPr>
            <a:picLocks noChangeAspect="1" noChangeArrowheads="1"/>
          </p:cNvPicPr>
          <p:nvPr/>
        </p:nvPicPr>
        <p:blipFill rotWithShape="1">
          <a:blip r:embed="rId4" cstate="print"/>
          <a:srcRect l="5578" t="11141"/>
          <a:stretch/>
        </p:blipFill>
        <p:spPr bwMode="auto">
          <a:xfrm>
            <a:off x="5364088" y="2852936"/>
            <a:ext cx="3656261" cy="2871630"/>
          </a:xfrm>
          <a:prstGeom prst="rect">
            <a:avLst/>
          </a:prstGeom>
          <a:noFill/>
          <a:ln w="9525">
            <a:solidFill>
              <a:schemeClr val="tx1"/>
            </a:solidFill>
            <a:miter lim="800000"/>
            <a:headEnd/>
            <a:tailEnd/>
          </a:ln>
        </p:spPr>
      </p:pic>
      <p:sp>
        <p:nvSpPr>
          <p:cNvPr id="6" name="AutoShape 13" descr="View the Admission Requirements for the program."/>
          <p:cNvSpPr>
            <a:spLocks noChangeArrowheads="1"/>
          </p:cNvSpPr>
          <p:nvPr/>
        </p:nvSpPr>
        <p:spPr bwMode="auto">
          <a:xfrm>
            <a:off x="1259632" y="4824263"/>
            <a:ext cx="3816424" cy="1224136"/>
          </a:xfrm>
          <a:prstGeom prst="wedgeRectCallout">
            <a:avLst>
              <a:gd name="adj1" fmla="val 69641"/>
              <a:gd name="adj2" fmla="val -84563"/>
            </a:avLst>
          </a:prstGeom>
          <a:solidFill>
            <a:schemeClr val="accent5">
              <a:lumMod val="40000"/>
              <a:lumOff val="60000"/>
            </a:schemeClr>
          </a:solidFill>
          <a:ln w="9525">
            <a:solidFill>
              <a:srgbClr val="215968"/>
            </a:solidFill>
            <a:miter lim="800000"/>
            <a:headEnd/>
            <a:tailEnd/>
          </a:ln>
        </p:spPr>
        <p:txBody>
          <a:bodyPr anchor="ctr"/>
          <a:lstStyle/>
          <a:p>
            <a:pPr algn="ctr" eaLnBrk="0" hangingPunct="0"/>
            <a:r>
              <a:rPr lang="fr-CA" sz="2000" dirty="0" err="1">
                <a:latin typeface="Arial" panose="020B0604020202020204" pitchFamily="34" charset="0"/>
                <a:cs typeface="Arial" panose="020B0604020202020204" pitchFamily="34" charset="0"/>
              </a:rPr>
              <a:t>View</a:t>
            </a:r>
            <a:r>
              <a:rPr lang="fr-CA" sz="2000" dirty="0">
                <a:latin typeface="Arial" panose="020B0604020202020204" pitchFamily="34" charset="0"/>
                <a:cs typeface="Arial" panose="020B0604020202020204" pitchFamily="34" charset="0"/>
              </a:rPr>
              <a:t> the Admission </a:t>
            </a:r>
            <a:r>
              <a:rPr lang="fr-CA" sz="2000" dirty="0" err="1">
                <a:latin typeface="Arial" panose="020B0604020202020204" pitchFamily="34" charset="0"/>
                <a:cs typeface="Arial" panose="020B0604020202020204" pitchFamily="34" charset="0"/>
              </a:rPr>
              <a:t>Requirements</a:t>
            </a:r>
            <a:r>
              <a:rPr lang="fr-CA" sz="2000" dirty="0">
                <a:latin typeface="Arial" panose="020B0604020202020204" pitchFamily="34" charset="0"/>
                <a:cs typeface="Arial" panose="020B0604020202020204" pitchFamily="34" charset="0"/>
              </a:rPr>
              <a:t> for the program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71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Order Your Choices</a:t>
            </a:r>
          </a:p>
        </p:txBody>
      </p:sp>
      <p:pic>
        <p:nvPicPr>
          <p:cNvPr id="4" name="Picture 2" descr="&quot;Program Choices&quot; page."/>
          <p:cNvPicPr>
            <a:picLocks noChangeAspect="1" noChangeArrowheads="1"/>
          </p:cNvPicPr>
          <p:nvPr/>
        </p:nvPicPr>
        <p:blipFill>
          <a:blip r:embed="rId3" cstate="print"/>
          <a:srcRect/>
          <a:stretch>
            <a:fillRect/>
          </a:stretch>
        </p:blipFill>
        <p:spPr bwMode="auto">
          <a:xfrm>
            <a:off x="1524000" y="1362075"/>
            <a:ext cx="6096000" cy="4133850"/>
          </a:xfrm>
          <a:prstGeom prst="rect">
            <a:avLst/>
          </a:prstGeom>
          <a:noFill/>
          <a:ln w="9525">
            <a:solidFill>
              <a:schemeClr val="tx1"/>
            </a:solidFill>
            <a:miter lim="800000"/>
            <a:headEnd/>
            <a:tailEnd/>
          </a:ln>
        </p:spPr>
      </p:pic>
      <p:sp>
        <p:nvSpPr>
          <p:cNvPr id="5" name="AutoShape 4" descr="The choice order does not affect scholarship or admission consideration unless a university’s literature specifically states that it does. "/>
          <p:cNvSpPr>
            <a:spLocks noChangeArrowheads="1"/>
          </p:cNvSpPr>
          <p:nvPr/>
        </p:nvSpPr>
        <p:spPr bwMode="auto">
          <a:xfrm>
            <a:off x="4283968" y="3933056"/>
            <a:ext cx="4392488" cy="1872208"/>
          </a:xfrm>
          <a:prstGeom prst="wedgeRectCallout">
            <a:avLst>
              <a:gd name="adj1" fmla="val -79553"/>
              <a:gd name="adj2" fmla="val -133736"/>
            </a:avLst>
          </a:prstGeom>
          <a:solidFill>
            <a:schemeClr val="accent5">
              <a:lumMod val="40000"/>
              <a:lumOff val="60000"/>
            </a:schemeClr>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a:latin typeface="Arial" pitchFamily="34" charset="0"/>
                <a:cs typeface="Arial" pitchFamily="34" charset="0"/>
              </a:rPr>
              <a:t>The choice order does not affect scholarship or admission consideration </a:t>
            </a:r>
            <a:r>
              <a:rPr lang="en-US" sz="2000" b="1" dirty="0">
                <a:latin typeface="Arial" pitchFamily="34" charset="0"/>
                <a:cs typeface="Arial" pitchFamily="34" charset="0"/>
              </a:rPr>
              <a:t>unless</a:t>
            </a:r>
            <a:r>
              <a:rPr lang="en-US" sz="2000" dirty="0">
                <a:latin typeface="Arial" pitchFamily="34" charset="0"/>
                <a:cs typeface="Arial" pitchFamily="34" charset="0"/>
              </a:rPr>
              <a:t> a university’s literature specifically states that it does. </a:t>
            </a:r>
          </a:p>
        </p:txBody>
      </p:sp>
    </p:spTree>
    <p:extLst>
      <p:ext uri="{BB962C8B-B14F-4D97-AF65-F5344CB8AC3E}">
        <p14:creationId xmlns:p14="http://schemas.microsoft.com/office/powerpoint/2010/main" val="402787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Fees</a:t>
            </a:r>
          </a:p>
        </p:txBody>
      </p:sp>
      <p:pic>
        <p:nvPicPr>
          <p:cNvPr id="3" name="Picture 2" descr="&quot;Program Choices&quot; page with total owing indicated."/>
          <p:cNvPicPr>
            <a:picLocks noChangeAspect="1"/>
          </p:cNvPicPr>
          <p:nvPr/>
        </p:nvPicPr>
        <p:blipFill>
          <a:blip r:embed="rId3"/>
          <a:stretch>
            <a:fillRect/>
          </a:stretch>
        </p:blipFill>
        <p:spPr>
          <a:xfrm>
            <a:off x="1062701" y="1556792"/>
            <a:ext cx="7172325" cy="3362325"/>
          </a:xfrm>
          <a:prstGeom prst="rect">
            <a:avLst/>
          </a:prstGeom>
          <a:ln>
            <a:solidFill>
              <a:schemeClr val="tx1"/>
            </a:solidFill>
          </a:ln>
        </p:spPr>
      </p:pic>
      <p:sp>
        <p:nvSpPr>
          <p:cNvPr id="7" name="AutoShape 8" descr="The cost is $150 for the first 3 university/program choices and $50 for each additional choice. "/>
          <p:cNvSpPr>
            <a:spLocks noChangeArrowheads="1"/>
          </p:cNvSpPr>
          <p:nvPr/>
        </p:nvSpPr>
        <p:spPr bwMode="auto">
          <a:xfrm>
            <a:off x="4283968" y="3861048"/>
            <a:ext cx="3240360" cy="1413173"/>
          </a:xfrm>
          <a:prstGeom prst="wedgeRectCallout">
            <a:avLst>
              <a:gd name="adj1" fmla="val -120874"/>
              <a:gd name="adj2" fmla="val -195062"/>
            </a:avLst>
          </a:prstGeom>
          <a:solidFill>
            <a:schemeClr val="accent5">
              <a:lumMod val="40000"/>
              <a:lumOff val="60000"/>
            </a:schemeClr>
          </a:solidFill>
          <a:ln w="9525">
            <a:solidFill>
              <a:srgbClr val="215968"/>
            </a:solidFill>
            <a:miter lim="800000"/>
            <a:headEnd/>
            <a:tailEnd/>
          </a:ln>
        </p:spPr>
        <p:txBody>
          <a:bodyPr anchor="ctr"/>
          <a:lstStyle/>
          <a:p>
            <a:pPr algn="ctr" eaLnBrk="0" hangingPunct="0">
              <a:spcBef>
                <a:spcPts val="1200"/>
              </a:spcBef>
              <a:defRPr/>
            </a:pPr>
            <a:r>
              <a:rPr lang="en-US" sz="2000" dirty="0">
                <a:latin typeface="Arial" pitchFamily="34" charset="0"/>
                <a:cs typeface="Arial" pitchFamily="34" charset="0"/>
              </a:rPr>
              <a:t>The cost is $150 for the first 3 university/program choices and $50 for each additional choice. </a:t>
            </a:r>
          </a:p>
        </p:txBody>
      </p:sp>
    </p:spTree>
    <p:extLst>
      <p:ext uri="{BB962C8B-B14F-4D97-AF65-F5344CB8AC3E}">
        <p14:creationId xmlns:p14="http://schemas.microsoft.com/office/powerpoint/2010/main" val="33086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Questions</a:t>
            </a:r>
          </a:p>
        </p:txBody>
      </p:sp>
      <p:sp>
        <p:nvSpPr>
          <p:cNvPr id="3" name="Content Placeholder 2"/>
          <p:cNvSpPr>
            <a:spLocks noGrp="1"/>
          </p:cNvSpPr>
          <p:nvPr>
            <p:ph idx="1"/>
          </p:nvPr>
        </p:nvSpPr>
        <p:spPr>
          <a:xfrm>
            <a:off x="1043608" y="1420838"/>
            <a:ext cx="7643192" cy="4525963"/>
          </a:xfrm>
        </p:spPr>
        <p:txBody>
          <a:bodyPr/>
          <a:lstStyle/>
          <a:p>
            <a:pPr marL="0" indent="0">
              <a:buNone/>
            </a:pPr>
            <a:r>
              <a:rPr lang="en-CA" sz="2000" dirty="0"/>
              <a:t>You must complete the Additional University Details and questions in  the “Other Academic Information” section.</a:t>
            </a:r>
          </a:p>
          <a:p>
            <a:endParaRPr lang="en-CA" dirty="0"/>
          </a:p>
        </p:txBody>
      </p:sp>
      <p:pic>
        <p:nvPicPr>
          <p:cNvPr id="4" name="Picture 3" descr="&quot;Additional University Details&quot; page. "/>
          <p:cNvPicPr>
            <a:picLocks noChangeAspect="1"/>
          </p:cNvPicPr>
          <p:nvPr/>
        </p:nvPicPr>
        <p:blipFill>
          <a:blip r:embed="rId3" cstate="print"/>
          <a:srcRect l="2135" t="8894" r="56221" b="-3170"/>
          <a:stretch>
            <a:fillRect/>
          </a:stretch>
        </p:blipFill>
        <p:spPr>
          <a:xfrm>
            <a:off x="971600" y="2276872"/>
            <a:ext cx="2543377" cy="3456384"/>
          </a:xfrm>
          <a:prstGeom prst="rect">
            <a:avLst/>
          </a:prstGeom>
          <a:ln>
            <a:solidFill>
              <a:schemeClr val="tx1"/>
            </a:solidFill>
          </a:ln>
        </p:spPr>
      </p:pic>
      <p:pic>
        <p:nvPicPr>
          <p:cNvPr id="7" name="Picture 6" descr="&quot;Other Academic Information&quot;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123876"/>
            <a:ext cx="4953000" cy="3762375"/>
          </a:xfrm>
          <a:prstGeom prst="rect">
            <a:avLst/>
          </a:prstGeom>
          <a:ln>
            <a:solidFill>
              <a:schemeClr val="tx1"/>
            </a:solidFill>
          </a:ln>
        </p:spPr>
      </p:pic>
    </p:spTree>
    <p:extLst>
      <p:ext uri="{BB962C8B-B14F-4D97-AF65-F5344CB8AC3E}">
        <p14:creationId xmlns:p14="http://schemas.microsoft.com/office/powerpoint/2010/main" val="309596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Current High School Info/Grades</a:t>
            </a:r>
          </a:p>
        </p:txBody>
      </p:sp>
      <p:sp>
        <p:nvSpPr>
          <p:cNvPr id="3" name="Content Placeholder 2"/>
          <p:cNvSpPr>
            <a:spLocks noGrp="1"/>
          </p:cNvSpPr>
          <p:nvPr>
            <p:ph idx="1"/>
          </p:nvPr>
        </p:nvSpPr>
        <p:spPr>
          <a:xfrm>
            <a:off x="1043608" y="1340768"/>
            <a:ext cx="7643192" cy="4525963"/>
          </a:xfrm>
        </p:spPr>
        <p:txBody>
          <a:bodyPr>
            <a:normAutofit/>
          </a:bodyPr>
          <a:lstStyle/>
          <a:p>
            <a:pPr marL="0" indent="0">
              <a:buNone/>
            </a:pPr>
            <a:r>
              <a:rPr lang="en-CA" sz="2000" dirty="0"/>
              <a:t>Please monitor and report errors to your guidance counsellor.</a:t>
            </a:r>
          </a:p>
        </p:txBody>
      </p:sp>
      <p:pic>
        <p:nvPicPr>
          <p:cNvPr id="4" name="Picture 3" descr="&quot;Current High School Information and Grades&quot; page."/>
          <p:cNvPicPr>
            <a:picLocks noChangeAspect="1"/>
          </p:cNvPicPr>
          <p:nvPr/>
        </p:nvPicPr>
        <p:blipFill rotWithShape="1">
          <a:blip r:embed="rId3" cstate="print"/>
          <a:srcRect t="4470" b="37001"/>
          <a:stretch/>
        </p:blipFill>
        <p:spPr>
          <a:xfrm>
            <a:off x="1850985" y="2276872"/>
            <a:ext cx="6028438" cy="3772507"/>
          </a:xfrm>
          <a:prstGeom prst="rect">
            <a:avLst/>
          </a:prstGeom>
          <a:ln>
            <a:solidFill>
              <a:schemeClr val="tx1"/>
            </a:solidFill>
          </a:ln>
        </p:spPr>
      </p:pic>
      <p:sp>
        <p:nvSpPr>
          <p:cNvPr id="5" name="Text Box 5" descr="This screen is “read-only”."/>
          <p:cNvSpPr txBox="1">
            <a:spLocks noChangeArrowheads="1"/>
          </p:cNvSpPr>
          <p:nvPr/>
        </p:nvSpPr>
        <p:spPr bwMode="auto">
          <a:xfrm>
            <a:off x="6753225" y="4725144"/>
            <a:ext cx="1885950" cy="708025"/>
          </a:xfrm>
          <a:prstGeom prst="rect">
            <a:avLst/>
          </a:prstGeom>
          <a:solidFill>
            <a:schemeClr val="accent5">
              <a:lumMod val="40000"/>
              <a:lumOff val="60000"/>
            </a:schemeClr>
          </a:solidFill>
          <a:ln w="22225" algn="ctr">
            <a:solidFill>
              <a:srgbClr val="215968"/>
            </a:solidFill>
            <a:miter lim="800000"/>
            <a:headEnd/>
            <a:tailEnd/>
          </a:ln>
        </p:spPr>
        <p:txBody>
          <a:bodyPr>
            <a:spAutoFit/>
          </a:bodyPr>
          <a:lstStyle/>
          <a:p>
            <a:pPr eaLnBrk="0" hangingPunct="0">
              <a:spcBef>
                <a:spcPct val="50000"/>
              </a:spcBef>
            </a:pPr>
            <a:r>
              <a:rPr lang="en-CA" sz="2000" dirty="0">
                <a:latin typeface="Arial" panose="020B0604020202020204" pitchFamily="34" charset="0"/>
                <a:cs typeface="Arial" panose="020B0604020202020204" pitchFamily="34" charset="0"/>
              </a:rPr>
              <a:t>This screen is “read-only”.</a:t>
            </a:r>
          </a:p>
        </p:txBody>
      </p:sp>
    </p:spTree>
    <p:extLst>
      <p:ext uri="{BB962C8B-B14F-4D97-AF65-F5344CB8AC3E}">
        <p14:creationId xmlns:p14="http://schemas.microsoft.com/office/powerpoint/2010/main" val="36936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Submitting Your Application</a:t>
            </a:r>
          </a:p>
        </p:txBody>
      </p:sp>
      <p:grpSp>
        <p:nvGrpSpPr>
          <p:cNvPr id="3" name="Group 2" descr="&quot;Review and Submit&quot; page.">
            <a:extLst>
              <a:ext uri="{FF2B5EF4-FFF2-40B4-BE49-F238E27FC236}">
                <a16:creationId xmlns:a16="http://schemas.microsoft.com/office/drawing/2014/main" id="{663C5B0B-316D-42D1-A715-445B36EE2948}"/>
              </a:ext>
            </a:extLst>
          </p:cNvPr>
          <p:cNvGrpSpPr/>
          <p:nvPr/>
        </p:nvGrpSpPr>
        <p:grpSpPr>
          <a:xfrm>
            <a:off x="1475656" y="1340768"/>
            <a:ext cx="6408712" cy="4680520"/>
            <a:chOff x="1475656" y="1340768"/>
            <a:chExt cx="6408712" cy="4680520"/>
          </a:xfrm>
        </p:grpSpPr>
        <p:sp>
          <p:nvSpPr>
            <p:cNvPr id="4" name="Rectangle 3"/>
            <p:cNvSpPr/>
            <p:nvPr/>
          </p:nvSpPr>
          <p:spPr>
            <a:xfrm>
              <a:off x="1475656" y="1340768"/>
              <a:ext cx="6408712" cy="4680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Review and Submit page."/>
            <p:cNvPicPr>
              <a:picLocks noChangeAspect="1"/>
            </p:cNvPicPr>
            <p:nvPr/>
          </p:nvPicPr>
          <p:blipFill>
            <a:blip r:embed="rId3" cstate="print"/>
            <a:srcRect b="28323"/>
            <a:stretch>
              <a:fillRect/>
            </a:stretch>
          </p:blipFill>
          <p:spPr>
            <a:xfrm>
              <a:off x="1550127" y="1407230"/>
              <a:ext cx="6259770" cy="3702501"/>
            </a:xfrm>
            <a:prstGeom prst="rect">
              <a:avLst/>
            </a:prstGeom>
            <a:noFill/>
            <a:ln w="3175">
              <a:noFill/>
            </a:ln>
          </p:spPr>
        </p:pic>
        <p:pic>
          <p:nvPicPr>
            <p:cNvPr id="6" name="Picture 22" descr="&quot;I Verify and Agree&quot; button"/>
            <p:cNvPicPr>
              <a:picLocks noChangeAspect="1" noChangeArrowheads="1"/>
            </p:cNvPicPr>
            <p:nvPr/>
          </p:nvPicPr>
          <p:blipFill>
            <a:blip r:embed="rId4" cstate="print"/>
            <a:srcRect/>
            <a:stretch>
              <a:fillRect/>
            </a:stretch>
          </p:blipFill>
          <p:spPr bwMode="auto">
            <a:xfrm>
              <a:off x="1619672" y="5589240"/>
              <a:ext cx="1771650" cy="381000"/>
            </a:xfrm>
            <a:prstGeom prst="rect">
              <a:avLst/>
            </a:prstGeom>
            <a:noFill/>
            <a:ln w="9525">
              <a:noFill/>
              <a:miter lim="800000"/>
              <a:headEnd/>
              <a:tailEnd/>
            </a:ln>
          </p:spPr>
        </p:pic>
      </p:grpSp>
      <p:grpSp>
        <p:nvGrpSpPr>
          <p:cNvPr id="9" name="Group 8" descr="Click the I Verify and Agree button to proceed to the payment screen.">
            <a:extLst>
              <a:ext uri="{FF2B5EF4-FFF2-40B4-BE49-F238E27FC236}">
                <a16:creationId xmlns:a16="http://schemas.microsoft.com/office/drawing/2014/main" id="{8C1D485D-75B6-46FD-A29B-90EA047F1F10}"/>
              </a:ext>
            </a:extLst>
          </p:cNvPr>
          <p:cNvGrpSpPr/>
          <p:nvPr/>
        </p:nvGrpSpPr>
        <p:grpSpPr>
          <a:xfrm>
            <a:off x="3995937" y="4797152"/>
            <a:ext cx="2350069" cy="1296144"/>
            <a:chOff x="3995937" y="4797152"/>
            <a:chExt cx="2350069" cy="1296144"/>
          </a:xfrm>
        </p:grpSpPr>
        <p:sp>
          <p:nvSpPr>
            <p:cNvPr id="7" name="AutoShape 13" descr="Click I Verify and Agree to proceed to the payment screen."/>
            <p:cNvSpPr>
              <a:spLocks noChangeArrowheads="1"/>
            </p:cNvSpPr>
            <p:nvPr/>
          </p:nvSpPr>
          <p:spPr bwMode="auto">
            <a:xfrm>
              <a:off x="3995937" y="4797152"/>
              <a:ext cx="2088231" cy="1296144"/>
            </a:xfrm>
            <a:prstGeom prst="wedgeRectCallout">
              <a:avLst>
                <a:gd name="adj1" fmla="val -85914"/>
                <a:gd name="adj2" fmla="val 26318"/>
              </a:avLst>
            </a:prstGeom>
            <a:solidFill>
              <a:schemeClr val="accent5">
                <a:lumMod val="40000"/>
                <a:lumOff val="60000"/>
              </a:schemeClr>
            </a:solidFill>
            <a:ln w="9525">
              <a:solidFill>
                <a:srgbClr val="215968"/>
              </a:solidFill>
              <a:miter lim="800000"/>
              <a:headEnd/>
              <a:tailEnd/>
            </a:ln>
          </p:spPr>
          <p:txBody>
            <a:bodyPr/>
            <a:lstStyle/>
            <a:p>
              <a:pPr algn="ctr" eaLnBrk="0" hangingPunct="0"/>
              <a:endParaRPr lang="en-US">
                <a:latin typeface="Helvetica" pitchFamily="34" charset="0"/>
              </a:endParaRPr>
            </a:p>
          </p:txBody>
        </p:sp>
        <p:sp>
          <p:nvSpPr>
            <p:cNvPr id="8" name="Rectangle 6"/>
            <p:cNvSpPr>
              <a:spLocks noChangeArrowheads="1"/>
            </p:cNvSpPr>
            <p:nvPr/>
          </p:nvSpPr>
          <p:spPr bwMode="auto">
            <a:xfrm>
              <a:off x="4067944" y="4941168"/>
              <a:ext cx="2278062" cy="1015663"/>
            </a:xfrm>
            <a:prstGeom prst="rect">
              <a:avLst/>
            </a:prstGeom>
            <a:noFill/>
            <a:ln w="9525" algn="ctr">
              <a:noFill/>
              <a:miter lim="800000"/>
              <a:headEnd/>
              <a:tailEnd/>
            </a:ln>
          </p:spPr>
          <p:txBody>
            <a:bodyPr>
              <a:spAutoFit/>
            </a:bodyPr>
            <a:lstStyle/>
            <a:p>
              <a:pPr eaLnBrk="0" hangingPunct="0">
                <a:spcBef>
                  <a:spcPct val="50000"/>
                </a:spcBef>
              </a:pPr>
              <a:r>
                <a:rPr lang="en-CA" sz="2000" dirty="0">
                  <a:latin typeface="Arial" panose="020B0604020202020204" pitchFamily="34" charset="0"/>
                  <a:cs typeface="Arial" panose="020B0604020202020204" pitchFamily="34" charset="0"/>
                </a:rPr>
                <a:t>Click to proceed to the payment screen.</a:t>
              </a:r>
            </a:p>
          </p:txBody>
        </p:sp>
      </p:grpSp>
    </p:spTree>
    <p:extLst>
      <p:ext uri="{BB962C8B-B14F-4D97-AF65-F5344CB8AC3E}">
        <p14:creationId xmlns:p14="http://schemas.microsoft.com/office/powerpoint/2010/main" val="400430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Paying for Your Application</a:t>
            </a:r>
          </a:p>
        </p:txBody>
      </p:sp>
      <p:sp>
        <p:nvSpPr>
          <p:cNvPr id="3" name="Content Placeholder 2"/>
          <p:cNvSpPr>
            <a:spLocks noGrp="1"/>
          </p:cNvSpPr>
          <p:nvPr>
            <p:ph idx="1"/>
          </p:nvPr>
        </p:nvSpPr>
        <p:spPr/>
        <p:txBody>
          <a:bodyPr>
            <a:normAutofit/>
          </a:bodyPr>
          <a:lstStyle/>
          <a:p>
            <a:pPr marL="0" indent="0">
              <a:buNone/>
            </a:pPr>
            <a:r>
              <a:rPr lang="en-CA" sz="2200" dirty="0"/>
              <a:t>You can pay by the following methods:</a:t>
            </a:r>
            <a:br>
              <a:rPr lang="en-CA" sz="2200" dirty="0"/>
            </a:br>
            <a:endParaRPr lang="en-CA" sz="2200" dirty="0"/>
          </a:p>
          <a:p>
            <a:pPr marL="514350" indent="-514350">
              <a:buFont typeface="+mj-lt"/>
              <a:buAutoNum type="arabicPeriod"/>
            </a:pPr>
            <a:r>
              <a:rPr lang="en-CA" sz="2200" b="1" dirty="0"/>
              <a:t>VISA/MasterCard/American Express:</a:t>
            </a:r>
            <a:br>
              <a:rPr lang="en-CA" sz="2200" b="1" dirty="0"/>
            </a:br>
            <a:r>
              <a:rPr lang="en-CA" sz="2200" dirty="0"/>
              <a:t>You will need the card number, expiry date and CVV/CVC/CID number. </a:t>
            </a:r>
            <a:br>
              <a:rPr lang="en-CA" sz="2200" dirty="0"/>
            </a:br>
            <a:endParaRPr lang="en-CA" sz="2200" dirty="0"/>
          </a:p>
          <a:p>
            <a:pPr marL="514350" indent="-514350">
              <a:buFont typeface="+mj-lt"/>
              <a:buAutoNum type="arabicPeriod"/>
            </a:pPr>
            <a:r>
              <a:rPr lang="en-CA" sz="2200" b="1" dirty="0"/>
              <a:t>Online Banking:</a:t>
            </a:r>
            <a:br>
              <a:rPr lang="en-CA" sz="2200" b="1" dirty="0"/>
            </a:br>
            <a:r>
              <a:rPr lang="en-CA" sz="2200" dirty="0"/>
              <a:t>You will receive a bill payment account number from the OUAC when you submit your application</a:t>
            </a:r>
          </a:p>
        </p:txBody>
      </p:sp>
    </p:spTree>
    <p:extLst>
      <p:ext uri="{BB962C8B-B14F-4D97-AF65-F5344CB8AC3E}">
        <p14:creationId xmlns:p14="http://schemas.microsoft.com/office/powerpoint/2010/main" val="337543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Step 1:</a:t>
            </a:r>
            <a:br>
              <a:rPr lang="en-CA" dirty="0"/>
            </a:br>
            <a:r>
              <a:rPr lang="en-CA" dirty="0"/>
              <a:t>Get Your OUAC Access Codes</a:t>
            </a:r>
          </a:p>
        </p:txBody>
      </p:sp>
      <p:sp>
        <p:nvSpPr>
          <p:cNvPr id="3" name="Content Placeholder 2"/>
          <p:cNvSpPr>
            <a:spLocks noGrp="1"/>
          </p:cNvSpPr>
          <p:nvPr>
            <p:ph idx="1"/>
          </p:nvPr>
        </p:nvSpPr>
        <p:spPr/>
        <p:txBody>
          <a:bodyPr>
            <a:normAutofit/>
          </a:bodyPr>
          <a:lstStyle/>
          <a:p>
            <a:pPr marL="0">
              <a:spcBef>
                <a:spcPct val="0"/>
              </a:spcBef>
              <a:buNone/>
            </a:pPr>
            <a:r>
              <a:rPr lang="fr-CA" sz="2200" dirty="0" err="1">
                <a:latin typeface="Arial" charset="0"/>
                <a:cs typeface="Arial" charset="0"/>
              </a:rPr>
              <a:t>Your</a:t>
            </a:r>
            <a:r>
              <a:rPr lang="fr-CA" sz="2200" dirty="0">
                <a:latin typeface="Arial" charset="0"/>
                <a:cs typeface="Arial" charset="0"/>
              </a:rPr>
              <a:t> guidance </a:t>
            </a:r>
            <a:r>
              <a:rPr lang="fr-CA" sz="2200" dirty="0" err="1">
                <a:latin typeface="Arial" charset="0"/>
                <a:cs typeface="Arial" charset="0"/>
              </a:rPr>
              <a:t>counsellor</a:t>
            </a:r>
            <a:r>
              <a:rPr lang="fr-CA" sz="2200" dirty="0">
                <a:latin typeface="Arial" charset="0"/>
                <a:cs typeface="Arial" charset="0"/>
              </a:rPr>
              <a:t> </a:t>
            </a:r>
            <a:r>
              <a:rPr lang="fr-CA" sz="2200" dirty="0" err="1">
                <a:latin typeface="Arial" charset="0"/>
                <a:cs typeface="Arial" charset="0"/>
              </a:rPr>
              <a:t>will</a:t>
            </a:r>
            <a:r>
              <a:rPr lang="fr-CA" sz="2200" dirty="0">
                <a:latin typeface="Arial" charset="0"/>
                <a:cs typeface="Arial" charset="0"/>
              </a:rPr>
              <a:t> </a:t>
            </a:r>
            <a:r>
              <a:rPr lang="fr-CA" sz="2200" dirty="0" err="1">
                <a:latin typeface="Arial" charset="0"/>
                <a:cs typeface="Arial" charset="0"/>
              </a:rPr>
              <a:t>give</a:t>
            </a:r>
            <a:r>
              <a:rPr lang="fr-CA" sz="2200" dirty="0">
                <a:latin typeface="Arial" charset="0"/>
                <a:cs typeface="Arial" charset="0"/>
              </a:rPr>
              <a:t> </a:t>
            </a:r>
            <a:r>
              <a:rPr lang="fr-CA" sz="2200" dirty="0" err="1">
                <a:latin typeface="Arial" charset="0"/>
                <a:cs typeface="Arial" charset="0"/>
              </a:rPr>
              <a:t>you</a:t>
            </a:r>
            <a:r>
              <a:rPr lang="fr-CA" sz="2200" dirty="0">
                <a:latin typeface="Arial" charset="0"/>
                <a:cs typeface="Arial" charset="0"/>
              </a:rPr>
              <a:t> a </a:t>
            </a:r>
            <a:r>
              <a:rPr lang="fr-CA" sz="2200" dirty="0" err="1">
                <a:latin typeface="Arial" charset="0"/>
                <a:cs typeface="Arial" charset="0"/>
              </a:rPr>
              <a:t>confidential</a:t>
            </a:r>
            <a:r>
              <a:rPr lang="fr-CA" sz="2200" dirty="0">
                <a:latin typeface="Arial" charset="0"/>
                <a:cs typeface="Arial" charset="0"/>
              </a:rPr>
              <a:t> </a:t>
            </a:r>
            <a:r>
              <a:rPr lang="fr-CA" sz="2200" dirty="0" err="1">
                <a:latin typeface="Arial" charset="0"/>
                <a:cs typeface="Arial" charset="0"/>
              </a:rPr>
              <a:t>letter</a:t>
            </a:r>
            <a:r>
              <a:rPr lang="fr-CA" sz="2200" dirty="0">
                <a:latin typeface="Arial" charset="0"/>
                <a:cs typeface="Arial" charset="0"/>
              </a:rPr>
              <a:t> </a:t>
            </a:r>
            <a:r>
              <a:rPr lang="fr-CA" sz="2200" dirty="0" err="1">
                <a:latin typeface="Arial" charset="0"/>
                <a:cs typeface="Arial" charset="0"/>
              </a:rPr>
              <a:t>containing</a:t>
            </a:r>
            <a:r>
              <a:rPr lang="fr-CA" sz="2200" dirty="0">
                <a:latin typeface="Arial" charset="0"/>
                <a:cs typeface="Arial" charset="0"/>
              </a:rPr>
              <a:t> </a:t>
            </a:r>
            <a:r>
              <a:rPr lang="fr-CA" sz="2200" dirty="0" err="1">
                <a:latin typeface="Arial" charset="0"/>
                <a:cs typeface="Arial" charset="0"/>
              </a:rPr>
              <a:t>your</a:t>
            </a:r>
            <a:r>
              <a:rPr lang="fr-CA" sz="2200" dirty="0">
                <a:latin typeface="Arial" charset="0"/>
                <a:cs typeface="Arial" charset="0"/>
              </a:rPr>
              <a:t> </a:t>
            </a:r>
            <a:r>
              <a:rPr lang="fr-CA" sz="2200" dirty="0" err="1">
                <a:latin typeface="Arial" charset="0"/>
                <a:cs typeface="Arial" charset="0"/>
              </a:rPr>
              <a:t>access</a:t>
            </a:r>
            <a:r>
              <a:rPr lang="fr-CA" sz="2200" dirty="0">
                <a:latin typeface="Arial" charset="0"/>
                <a:cs typeface="Arial" charset="0"/>
              </a:rPr>
              <a:t> codes:</a:t>
            </a:r>
          </a:p>
          <a:p>
            <a:pPr marL="0">
              <a:spcBef>
                <a:spcPct val="0"/>
              </a:spcBef>
              <a:buNone/>
            </a:pPr>
            <a:endParaRPr lang="fr-CA" sz="2200" dirty="0">
              <a:latin typeface="Arial" charset="0"/>
              <a:cs typeface="Arial" charset="0"/>
            </a:endParaRPr>
          </a:p>
          <a:p>
            <a:pPr marL="0">
              <a:spcBef>
                <a:spcPct val="0"/>
              </a:spcBef>
            </a:pPr>
            <a:r>
              <a:rPr lang="en-US" sz="2200" b="1" dirty="0">
                <a:latin typeface="Arial" charset="0"/>
                <a:cs typeface="Arial" charset="0"/>
              </a:rPr>
              <a:t>Temporary PIN </a:t>
            </a:r>
          </a:p>
          <a:p>
            <a:pPr marL="0">
              <a:spcBef>
                <a:spcPct val="0"/>
              </a:spcBef>
            </a:pPr>
            <a:r>
              <a:rPr lang="en-US" sz="2200" b="1" dirty="0">
                <a:latin typeface="Arial" charset="0"/>
                <a:cs typeface="Arial" charset="0"/>
              </a:rPr>
              <a:t>School Number</a:t>
            </a:r>
          </a:p>
          <a:p>
            <a:pPr marL="0">
              <a:spcBef>
                <a:spcPct val="0"/>
              </a:spcBef>
            </a:pPr>
            <a:r>
              <a:rPr lang="en-US" sz="2200" b="1" dirty="0">
                <a:latin typeface="Arial" charset="0"/>
                <a:cs typeface="Arial" charset="0"/>
              </a:rPr>
              <a:t>Student Number</a:t>
            </a:r>
          </a:p>
          <a:p>
            <a:pPr marL="0">
              <a:spcBef>
                <a:spcPct val="0"/>
              </a:spcBef>
              <a:buFont typeface="Wingdings" pitchFamily="2" charset="2"/>
              <a:buChar char="q"/>
            </a:pPr>
            <a:endParaRPr lang="en-US" sz="2200" dirty="0">
              <a:latin typeface="Arial" charset="0"/>
              <a:cs typeface="Arial" charset="0"/>
            </a:endParaRPr>
          </a:p>
          <a:p>
            <a:pPr marL="0">
              <a:spcBef>
                <a:spcPct val="0"/>
              </a:spcBef>
              <a:buNone/>
            </a:pPr>
            <a:r>
              <a:rPr lang="fr-CA" sz="2200" dirty="0" err="1">
                <a:latin typeface="Arial" charset="0"/>
                <a:cs typeface="Arial" charset="0"/>
              </a:rPr>
              <a:t>These</a:t>
            </a:r>
            <a:r>
              <a:rPr lang="fr-CA" sz="2200" dirty="0">
                <a:latin typeface="Arial" charset="0"/>
                <a:cs typeface="Arial" charset="0"/>
              </a:rPr>
              <a:t> </a:t>
            </a:r>
            <a:r>
              <a:rPr lang="fr-CA" sz="2200" dirty="0" err="1">
                <a:latin typeface="Arial" charset="0"/>
                <a:cs typeface="Arial" charset="0"/>
              </a:rPr>
              <a:t>numbers</a:t>
            </a:r>
            <a:r>
              <a:rPr lang="fr-CA" sz="2200" dirty="0">
                <a:latin typeface="Arial" charset="0"/>
                <a:cs typeface="Arial" charset="0"/>
              </a:rPr>
              <a:t> </a:t>
            </a:r>
            <a:r>
              <a:rPr lang="fr-CA" sz="2200" dirty="0" err="1">
                <a:latin typeface="Arial" charset="0"/>
                <a:cs typeface="Arial" charset="0"/>
              </a:rPr>
              <a:t>allow</a:t>
            </a:r>
            <a:r>
              <a:rPr lang="fr-CA" sz="2200" dirty="0">
                <a:latin typeface="Arial" charset="0"/>
                <a:cs typeface="Arial" charset="0"/>
              </a:rPr>
              <a:t> </a:t>
            </a:r>
            <a:r>
              <a:rPr lang="fr-CA" sz="2200" dirty="0" err="1">
                <a:latin typeface="Arial" charset="0"/>
                <a:cs typeface="Arial" charset="0"/>
              </a:rPr>
              <a:t>you</a:t>
            </a:r>
            <a:r>
              <a:rPr lang="fr-CA" sz="2200" dirty="0">
                <a:latin typeface="Arial" charset="0"/>
                <a:cs typeface="Arial" charset="0"/>
              </a:rPr>
              <a:t> </a:t>
            </a:r>
          </a:p>
          <a:p>
            <a:pPr marL="0">
              <a:spcBef>
                <a:spcPct val="0"/>
              </a:spcBef>
              <a:buNone/>
            </a:pPr>
            <a:r>
              <a:rPr lang="fr-CA" sz="2200" dirty="0">
                <a:latin typeface="Arial" charset="0"/>
                <a:cs typeface="Arial" charset="0"/>
              </a:rPr>
              <a:t>to </a:t>
            </a:r>
            <a:r>
              <a:rPr lang="fr-CA" sz="2200" dirty="0" err="1">
                <a:latin typeface="Arial" charset="0"/>
                <a:cs typeface="Arial" charset="0"/>
              </a:rPr>
              <a:t>access</a:t>
            </a:r>
            <a:r>
              <a:rPr lang="fr-CA" sz="2200" dirty="0">
                <a:latin typeface="Arial" charset="0"/>
                <a:cs typeface="Arial" charset="0"/>
              </a:rPr>
              <a:t> </a:t>
            </a:r>
            <a:r>
              <a:rPr lang="fr-CA" sz="2200" dirty="0" err="1">
                <a:latin typeface="Arial" charset="0"/>
                <a:cs typeface="Arial" charset="0"/>
              </a:rPr>
              <a:t>your</a:t>
            </a:r>
            <a:r>
              <a:rPr lang="fr-CA" sz="2200" dirty="0">
                <a:latin typeface="Arial" charset="0"/>
                <a:cs typeface="Arial" charset="0"/>
              </a:rPr>
              <a:t> 101 Application.</a:t>
            </a:r>
            <a:endParaRPr lang="en-US" sz="2200" dirty="0">
              <a:latin typeface="Arial" charset="0"/>
              <a:cs typeface="Arial" charset="0"/>
            </a:endParaRPr>
          </a:p>
        </p:txBody>
      </p:sp>
      <p:sp>
        <p:nvSpPr>
          <p:cNvPr id="4" name="Rectangle 3" descr="Your PIN is confidential! Don’t share it with anyone else.&#10;"/>
          <p:cNvSpPr/>
          <p:nvPr/>
        </p:nvSpPr>
        <p:spPr>
          <a:xfrm>
            <a:off x="6182608" y="4005064"/>
            <a:ext cx="2520280" cy="1951107"/>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ts val="0"/>
              </a:spcBef>
              <a:defRPr/>
            </a:pPr>
            <a:r>
              <a:rPr lang="en-US" sz="2000" dirty="0">
                <a:solidFill>
                  <a:schemeClr val="tx2"/>
                </a:solidFill>
                <a:latin typeface="Arial" pitchFamily="34" charset="0"/>
                <a:cs typeface="Arial" pitchFamily="34" charset="0"/>
              </a:rPr>
              <a:t/>
            </a:r>
            <a:br>
              <a:rPr lang="en-US" sz="2000" dirty="0">
                <a:solidFill>
                  <a:schemeClr val="tx2"/>
                </a:solidFill>
                <a:latin typeface="Arial" pitchFamily="34" charset="0"/>
                <a:cs typeface="Arial" pitchFamily="34" charset="0"/>
              </a:rPr>
            </a:br>
            <a:r>
              <a:rPr lang="en-US" sz="2000" b="1" dirty="0">
                <a:solidFill>
                  <a:schemeClr val="tx1"/>
                </a:solidFill>
                <a:latin typeface="Arial" pitchFamily="34" charset="0"/>
                <a:cs typeface="Arial" pitchFamily="34" charset="0"/>
              </a:rPr>
              <a:t>Your PIN is confidential! </a:t>
            </a:r>
          </a:p>
          <a:p>
            <a:pPr algn="ctr" eaLnBrk="0" hangingPunct="0">
              <a:spcBef>
                <a:spcPts val="0"/>
              </a:spcBef>
              <a:defRPr/>
            </a:pPr>
            <a:r>
              <a:rPr lang="en-US" sz="2000" dirty="0">
                <a:solidFill>
                  <a:schemeClr val="tx1"/>
                </a:solidFill>
                <a:latin typeface="Arial" pitchFamily="34" charset="0"/>
                <a:cs typeface="Arial" pitchFamily="34" charset="0"/>
              </a:rPr>
              <a:t>Don’t share it with anyone else.</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6494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Payment Options&quot; page."/>
          <p:cNvPicPr>
            <a:picLocks noChangeAspect="1"/>
          </p:cNvPicPr>
          <p:nvPr/>
        </p:nvPicPr>
        <p:blipFill>
          <a:blip r:embed="rId3"/>
          <a:stretch>
            <a:fillRect/>
          </a:stretch>
        </p:blipFill>
        <p:spPr>
          <a:xfrm>
            <a:off x="1319212" y="1419224"/>
            <a:ext cx="6853188" cy="4242023"/>
          </a:xfrm>
          <a:prstGeom prst="rect">
            <a:avLst/>
          </a:prstGeom>
        </p:spPr>
      </p:pic>
      <p:sp>
        <p:nvSpPr>
          <p:cNvPr id="2" name="Title 1"/>
          <p:cNvSpPr>
            <a:spLocks noGrp="1"/>
          </p:cNvSpPr>
          <p:nvPr>
            <p:ph type="title"/>
          </p:nvPr>
        </p:nvSpPr>
        <p:spPr/>
        <p:txBody>
          <a:bodyPr/>
          <a:lstStyle/>
          <a:p>
            <a:r>
              <a:rPr lang="en-CA" dirty="0"/>
              <a:t>Paying for Your Application</a:t>
            </a:r>
          </a:p>
        </p:txBody>
      </p:sp>
      <p:sp>
        <p:nvSpPr>
          <p:cNvPr id="5" name="Rectangle 16" descr="Once you choose your method of payment and click “Continue”, you will receive your OUAC Reference Number."/>
          <p:cNvSpPr>
            <a:spLocks noChangeArrowheads="1"/>
          </p:cNvSpPr>
          <p:nvPr/>
        </p:nvSpPr>
        <p:spPr bwMode="auto">
          <a:xfrm>
            <a:off x="6207696" y="1296892"/>
            <a:ext cx="2736304" cy="1938992"/>
          </a:xfrm>
          <a:prstGeom prst="rect">
            <a:avLst/>
          </a:prstGeom>
          <a:solidFill>
            <a:schemeClr val="accent5">
              <a:lumMod val="40000"/>
              <a:lumOff val="60000"/>
            </a:schemeClr>
          </a:solidFill>
          <a:ln w="9525" algn="ctr">
            <a:solidFill>
              <a:srgbClr val="215968"/>
            </a:solidFill>
            <a:miter lim="800000"/>
            <a:headEnd/>
            <a:tailEnd/>
          </a:ln>
        </p:spPr>
        <p:txBody>
          <a:bodyPr wrap="square">
            <a:spAutoFit/>
          </a:bodyPr>
          <a:lstStyle/>
          <a:p>
            <a:pPr eaLnBrk="0" hangingPunct="0">
              <a:spcBef>
                <a:spcPct val="50000"/>
              </a:spcBef>
            </a:pPr>
            <a:r>
              <a:rPr lang="en-US" sz="2000" dirty="0">
                <a:latin typeface="Arial" panose="020B0604020202020204" pitchFamily="34" charset="0"/>
                <a:cs typeface="Arial" panose="020B0604020202020204" pitchFamily="34" charset="0"/>
                <a:sym typeface="Symbol" pitchFamily="18" charset="2"/>
              </a:rPr>
              <a:t>Once you choose your method of payment </a:t>
            </a:r>
            <a:r>
              <a:rPr lang="fr-CA" sz="2000" dirty="0">
                <a:latin typeface="Arial" panose="020B0604020202020204" pitchFamily="34" charset="0"/>
                <a:cs typeface="Arial" panose="020B0604020202020204" pitchFamily="34" charset="0"/>
                <a:sym typeface="Symbol" pitchFamily="18" charset="2"/>
              </a:rPr>
              <a:t>and click </a:t>
            </a:r>
            <a:r>
              <a:rPr lang="en-US" sz="2000" dirty="0">
                <a:latin typeface="Arial" panose="020B0604020202020204" pitchFamily="34" charset="0"/>
                <a:cs typeface="Arial" panose="020B0604020202020204" pitchFamily="34" charset="0"/>
                <a:sym typeface="Symbol" pitchFamily="18" charset="2"/>
              </a:rPr>
              <a:t>“</a:t>
            </a:r>
            <a:r>
              <a:rPr lang="fr-CA" sz="2000" dirty="0">
                <a:latin typeface="Arial" panose="020B0604020202020204" pitchFamily="34" charset="0"/>
                <a:cs typeface="Arial" panose="020B0604020202020204" pitchFamily="34" charset="0"/>
                <a:sym typeface="Symbol" pitchFamily="18" charset="2"/>
              </a:rPr>
              <a:t>Continue</a:t>
            </a:r>
            <a:r>
              <a:rPr lang="en-US" sz="2000" dirty="0">
                <a:latin typeface="Arial" panose="020B0604020202020204" pitchFamily="34" charset="0"/>
                <a:cs typeface="Arial" panose="020B0604020202020204" pitchFamily="34" charset="0"/>
                <a:sym typeface="Symbol" pitchFamily="18" charset="2"/>
              </a:rPr>
              <a:t>”</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will</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receive</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your</a:t>
            </a:r>
            <a:r>
              <a:rPr lang="fr-CA" sz="2000" dirty="0">
                <a:latin typeface="Arial" panose="020B0604020202020204" pitchFamily="34" charset="0"/>
                <a:cs typeface="Arial" panose="020B0604020202020204" pitchFamily="34" charset="0"/>
                <a:sym typeface="Symbol" pitchFamily="18" charset="2"/>
              </a:rPr>
              <a:t> OUAC </a:t>
            </a:r>
            <a:r>
              <a:rPr lang="fr-CA" sz="2000" dirty="0" err="1">
                <a:latin typeface="Arial" panose="020B0604020202020204" pitchFamily="34" charset="0"/>
                <a:cs typeface="Arial" panose="020B0604020202020204" pitchFamily="34" charset="0"/>
                <a:sym typeface="Symbol" pitchFamily="18" charset="2"/>
              </a:rPr>
              <a:t>Reference</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Number</a:t>
            </a:r>
            <a:r>
              <a:rPr lang="fr-CA" sz="2000" dirty="0">
                <a:latin typeface="Arial" panose="020B0604020202020204" pitchFamily="34" charset="0"/>
                <a:cs typeface="Arial" panose="020B0604020202020204" pitchFamily="34" charset="0"/>
                <a:sym typeface="Symbol" pitchFamily="18" charset="2"/>
              </a:rPr>
              <a:t>.</a:t>
            </a:r>
            <a:endParaRPr lang="en-CA" sz="2000" dirty="0">
              <a:latin typeface="Arial" panose="020B0604020202020204" pitchFamily="34" charset="0"/>
              <a:cs typeface="Arial" panose="020B0604020202020204" pitchFamily="34" charset="0"/>
            </a:endParaRPr>
          </a:p>
        </p:txBody>
      </p:sp>
      <p:sp>
        <p:nvSpPr>
          <p:cNvPr id="6" name="Rectangle 16" descr="The OUAC cannot process your application without the application fee."/>
          <p:cNvSpPr>
            <a:spLocks noChangeArrowheads="1"/>
          </p:cNvSpPr>
          <p:nvPr/>
        </p:nvSpPr>
        <p:spPr bwMode="auto">
          <a:xfrm>
            <a:off x="5436096" y="4437112"/>
            <a:ext cx="2664296" cy="1323439"/>
          </a:xfrm>
          <a:prstGeom prst="rect">
            <a:avLst/>
          </a:prstGeom>
          <a:solidFill>
            <a:schemeClr val="accent5">
              <a:lumMod val="40000"/>
              <a:lumOff val="60000"/>
            </a:schemeClr>
          </a:solidFill>
          <a:ln w="9525" algn="ctr">
            <a:solidFill>
              <a:srgbClr val="215968"/>
            </a:solidFill>
            <a:miter lim="800000"/>
            <a:headEnd/>
            <a:tailEnd/>
          </a:ln>
        </p:spPr>
        <p:txBody>
          <a:bodyPr wrap="square">
            <a:spAutoFit/>
          </a:bodyPr>
          <a:lstStyle/>
          <a:p>
            <a:pPr eaLnBrk="0" hangingPunct="0">
              <a:spcBef>
                <a:spcPct val="50000"/>
              </a:spcBef>
            </a:pPr>
            <a:r>
              <a:rPr lang="en-CA" sz="2000" dirty="0">
                <a:latin typeface="Arial" panose="020B0604020202020204" pitchFamily="34" charset="0"/>
                <a:cs typeface="Arial" panose="020B0604020202020204" pitchFamily="34" charset="0"/>
              </a:rPr>
              <a:t>The OUAC cannot process your application without the application fee.</a:t>
            </a:r>
          </a:p>
        </p:txBody>
      </p:sp>
    </p:spTree>
    <p:extLst>
      <p:ext uri="{BB962C8B-B14F-4D97-AF65-F5344CB8AC3E}">
        <p14:creationId xmlns:p14="http://schemas.microsoft.com/office/powerpoint/2010/main" val="205276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Finishing</a:t>
            </a:r>
          </a:p>
        </p:txBody>
      </p:sp>
      <p:sp>
        <p:nvSpPr>
          <p:cNvPr id="3" name="Content Placeholder 2"/>
          <p:cNvSpPr>
            <a:spLocks noGrp="1"/>
          </p:cNvSpPr>
          <p:nvPr>
            <p:ph idx="1"/>
          </p:nvPr>
        </p:nvSpPr>
        <p:spPr/>
        <p:txBody>
          <a:bodyPr/>
          <a:lstStyle/>
          <a:p>
            <a:r>
              <a:rPr lang="en-CA" sz="2200" dirty="0"/>
              <a:t>On the “Complete” page, print the screen displaying your OUAC Reference Number (2020-XXXXXX) and further instructions. You will also receive an email.</a:t>
            </a:r>
          </a:p>
          <a:p>
            <a:r>
              <a:rPr lang="en-CA" sz="2200" dirty="0"/>
              <a:t>Store your OUAC Reference Number, as you will need to include this number when communicating with the OUAC and the universities.</a:t>
            </a:r>
          </a:p>
          <a:p>
            <a:endParaRPr lang="en-CA" dirty="0"/>
          </a:p>
        </p:txBody>
      </p:sp>
      <p:grpSp>
        <p:nvGrpSpPr>
          <p:cNvPr id="5" name="Group 4" descr="&quot;Complete&quot; page screenshot: &quot;[Name blurred], your application has been submitted. Your OUAC Reference Number is: [Number blurred]. Your application will be forwarded to your university choice(s) once the application service fee is successfully processed. All fees are non-refundable.">
            <a:extLst>
              <a:ext uri="{FF2B5EF4-FFF2-40B4-BE49-F238E27FC236}">
                <a16:creationId xmlns:a16="http://schemas.microsoft.com/office/drawing/2014/main" id="{D9E75945-2C05-4C21-8162-B648901CDFE0}"/>
              </a:ext>
            </a:extLst>
          </p:cNvPr>
          <p:cNvGrpSpPr/>
          <p:nvPr/>
        </p:nvGrpSpPr>
        <p:grpSpPr>
          <a:xfrm>
            <a:off x="1259632" y="3861048"/>
            <a:ext cx="7488832" cy="1872208"/>
            <a:chOff x="1259632" y="3861048"/>
            <a:chExt cx="7488832" cy="1872208"/>
          </a:xfrm>
        </p:grpSpPr>
        <p:sp>
          <p:nvSpPr>
            <p:cNvPr id="8" name="Rectangle 7"/>
            <p:cNvSpPr/>
            <p:nvPr/>
          </p:nvSpPr>
          <p:spPr>
            <a:xfrm>
              <a:off x="1259632" y="3861048"/>
              <a:ext cx="748883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3"/>
            <a:stretch>
              <a:fillRect/>
            </a:stretch>
          </p:blipFill>
          <p:spPr>
            <a:xfrm>
              <a:off x="1295635" y="3924055"/>
              <a:ext cx="7391165" cy="1746194"/>
            </a:xfrm>
            <a:prstGeom prst="rect">
              <a:avLst/>
            </a:prstGeom>
          </p:spPr>
        </p:pic>
        <p:sp>
          <p:nvSpPr>
            <p:cNvPr id="4" name="Rectangle 3">
              <a:extLst>
                <a:ext uri="{FF2B5EF4-FFF2-40B4-BE49-F238E27FC236}">
                  <a16:creationId xmlns:a16="http://schemas.microsoft.com/office/drawing/2014/main" id="{C14BD57D-14D0-4137-A47D-C5A38A29005F}"/>
                </a:ext>
              </a:extLst>
            </p:cNvPr>
            <p:cNvSpPr/>
            <p:nvPr/>
          </p:nvSpPr>
          <p:spPr>
            <a:xfrm>
              <a:off x="7848365" y="4365104"/>
              <a:ext cx="468051"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9953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Request a Temporary Password</a:t>
            </a:r>
          </a:p>
        </p:txBody>
      </p:sp>
      <p:pic>
        <p:nvPicPr>
          <p:cNvPr id="4" name="Picture 2" descr="&quot;Request a Temporary Password&quot; page."/>
          <p:cNvPicPr>
            <a:picLocks noChangeAspect="1" noChangeArrowheads="1"/>
          </p:cNvPicPr>
          <p:nvPr/>
        </p:nvPicPr>
        <p:blipFill rotWithShape="1">
          <a:blip r:embed="rId3" cstate="print"/>
          <a:srcRect l="7570" t="15196"/>
          <a:stretch/>
        </p:blipFill>
        <p:spPr bwMode="auto">
          <a:xfrm>
            <a:off x="1547664" y="1844824"/>
            <a:ext cx="6153919" cy="321488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8957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 Assistance?</a:t>
            </a:r>
          </a:p>
        </p:txBody>
      </p:sp>
      <p:sp>
        <p:nvSpPr>
          <p:cNvPr id="3" name="Content Placeholder 2"/>
          <p:cNvSpPr>
            <a:spLocks noGrp="1"/>
          </p:cNvSpPr>
          <p:nvPr>
            <p:ph idx="1"/>
          </p:nvPr>
        </p:nvSpPr>
        <p:spPr/>
        <p:txBody>
          <a:bodyPr>
            <a:normAutofit fontScale="92500" lnSpcReduction="10000"/>
          </a:bodyPr>
          <a:lstStyle/>
          <a:p>
            <a:pPr marL="0" indent="0">
              <a:buNone/>
            </a:pPr>
            <a:r>
              <a:rPr lang="en-CA" sz="2200" dirty="0"/>
              <a:t>Read the "FAQ" section and the 101 Application Guide on our website at: www.ouac.on.ca/faq-application/101/.</a:t>
            </a:r>
          </a:p>
          <a:p>
            <a:endParaRPr lang="en-CA" sz="2200" dirty="0"/>
          </a:p>
          <a:p>
            <a:pPr marL="0" indent="0">
              <a:buNone/>
            </a:pPr>
            <a:r>
              <a:rPr lang="en-CA" sz="2200" dirty="0"/>
              <a:t>Contact us:</a:t>
            </a:r>
          </a:p>
          <a:p>
            <a:pPr marL="0" indent="0">
              <a:buNone/>
            </a:pPr>
            <a:r>
              <a:rPr lang="en-CA" sz="2200" dirty="0"/>
              <a:t>OUAC</a:t>
            </a:r>
            <a:br>
              <a:rPr lang="en-CA" sz="2200" dirty="0"/>
            </a:br>
            <a:r>
              <a:rPr lang="en-CA" sz="2200" dirty="0"/>
              <a:t>170 Research Lane</a:t>
            </a:r>
            <a:br>
              <a:rPr lang="en-CA" sz="2200" dirty="0"/>
            </a:br>
            <a:r>
              <a:rPr lang="en-CA" sz="2200" dirty="0"/>
              <a:t>Guelph ON  N1G 5E2</a:t>
            </a:r>
          </a:p>
          <a:p>
            <a:pPr marL="0" indent="0">
              <a:buNone/>
            </a:pPr>
            <a:endParaRPr lang="en-CA" sz="2200" dirty="0"/>
          </a:p>
          <a:p>
            <a:pPr marL="0" indent="0">
              <a:buNone/>
            </a:pPr>
            <a:r>
              <a:rPr lang="en-CA" sz="2200" dirty="0"/>
              <a:t>Telephone: 519-823-1063</a:t>
            </a:r>
          </a:p>
          <a:p>
            <a:pPr marL="0" indent="0">
              <a:buNone/>
            </a:pPr>
            <a:r>
              <a:rPr lang="en-CA" sz="2200" dirty="0"/>
              <a:t>Fax: 519-823-5232 </a:t>
            </a:r>
          </a:p>
          <a:p>
            <a:pPr marL="0" indent="0">
              <a:buNone/>
            </a:pPr>
            <a:r>
              <a:rPr lang="en-CA" sz="2200" dirty="0"/>
              <a:t>Email: </a:t>
            </a:r>
            <a:r>
              <a:rPr lang="en-CA" sz="2200" dirty="0">
                <a:hlinkClick r:id="rId3"/>
              </a:rPr>
              <a:t>101sup@ouac.on.ca</a:t>
            </a:r>
            <a:endParaRPr lang="en-CA" sz="2200" dirty="0"/>
          </a:p>
          <a:p>
            <a:pPr marL="0" indent="0">
              <a:buNone/>
            </a:pPr>
            <a:endParaRPr lang="en-CA" sz="2200" dirty="0"/>
          </a:p>
          <a:p>
            <a:pPr marL="0" indent="0">
              <a:buNone/>
            </a:pPr>
            <a:r>
              <a:rPr lang="en-CA" sz="2200" dirty="0"/>
              <a:t>Website: </a:t>
            </a:r>
            <a:r>
              <a:rPr lang="en-CA" sz="2200" dirty="0">
                <a:hlinkClick r:id="rId4"/>
              </a:rPr>
              <a:t>www.ouac.on.ca/ouac-101</a:t>
            </a:r>
            <a:endParaRPr lang="en-CA" sz="2200" dirty="0"/>
          </a:p>
          <a:p>
            <a:endParaRPr lang="en-CA" sz="2200" dirty="0"/>
          </a:p>
          <a:p>
            <a:endParaRPr lang="en-CA" sz="2200" dirty="0"/>
          </a:p>
        </p:txBody>
      </p:sp>
    </p:spTree>
    <p:extLst>
      <p:ext uri="{BB962C8B-B14F-4D97-AF65-F5344CB8AC3E}">
        <p14:creationId xmlns:p14="http://schemas.microsoft.com/office/powerpoint/2010/main" val="12104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t>Step 2: </a:t>
            </a:r>
            <a:br>
              <a:rPr lang="en-CA" sz="3600" dirty="0"/>
            </a:br>
            <a:r>
              <a:rPr lang="en-CA" sz="3600" dirty="0"/>
              <a:t>Research Your University Options</a:t>
            </a:r>
          </a:p>
        </p:txBody>
      </p:sp>
      <p:sp>
        <p:nvSpPr>
          <p:cNvPr id="3" name="Content Placeholder 2"/>
          <p:cNvSpPr>
            <a:spLocks noGrp="1"/>
          </p:cNvSpPr>
          <p:nvPr>
            <p:ph idx="1"/>
          </p:nvPr>
        </p:nvSpPr>
        <p:spPr/>
        <p:txBody>
          <a:bodyPr/>
          <a:lstStyle/>
          <a:p>
            <a:pPr marL="457200" lvl="3" indent="-457200" defTabSz="457200">
              <a:spcBef>
                <a:spcPct val="50000"/>
              </a:spcBef>
              <a:buFont typeface="Arial" panose="020B0604020202020204" pitchFamily="34" charset="0"/>
              <a:buChar char="•"/>
            </a:pPr>
            <a:r>
              <a:rPr lang="en-CA" sz="2200" dirty="0">
                <a:latin typeface="Arial" charset="0"/>
                <a:cs typeface="Arial" charset="0"/>
              </a:rPr>
              <a:t>Visit </a:t>
            </a:r>
            <a:r>
              <a:rPr lang="en-CA" sz="2200" b="1" dirty="0" err="1">
                <a:latin typeface="Arial" charset="0"/>
                <a:cs typeface="Arial" charset="0"/>
              </a:rPr>
              <a:t>OUInfo</a:t>
            </a:r>
            <a:r>
              <a:rPr lang="en-CA" sz="2200" dirty="0">
                <a:latin typeface="Arial" charset="0"/>
                <a:cs typeface="Arial" charset="0"/>
              </a:rPr>
              <a:t> (ontariouniversitiesinfo.ca) to see what each university has to offer. Review the </a:t>
            </a:r>
            <a:r>
              <a:rPr lang="en-CA" sz="2200" dirty="0" err="1">
                <a:latin typeface="Arial" charset="0"/>
                <a:cs typeface="Arial" charset="0"/>
              </a:rPr>
              <a:t>OUInfo</a:t>
            </a:r>
            <a:r>
              <a:rPr lang="en-CA" sz="2200" i="1" dirty="0">
                <a:latin typeface="Arial" charset="0"/>
                <a:cs typeface="Arial" charset="0"/>
              </a:rPr>
              <a:t> </a:t>
            </a:r>
            <a:r>
              <a:rPr lang="en-CA" sz="2200" dirty="0">
                <a:latin typeface="Arial" charset="0"/>
                <a:cs typeface="Arial" charset="0"/>
              </a:rPr>
              <a:t>Postcard.</a:t>
            </a:r>
            <a:endParaRPr lang="en-US" sz="2200" dirty="0">
              <a:latin typeface="Arial" charset="0"/>
              <a:cs typeface="Arial" charset="0"/>
            </a:endParaRPr>
          </a:p>
          <a:p>
            <a:pPr marL="457200" lvl="3" indent="-457200" defTabSz="457200">
              <a:spcBef>
                <a:spcPct val="50000"/>
              </a:spcBef>
              <a:buFont typeface="Arial" panose="020B0604020202020204" pitchFamily="34" charset="0"/>
              <a:buChar char="•"/>
            </a:pPr>
            <a:r>
              <a:rPr lang="en-US" sz="2200" dirty="0">
                <a:latin typeface="Arial" charset="0"/>
                <a:cs typeface="Arial" charset="0"/>
              </a:rPr>
              <a:t>Read the </a:t>
            </a:r>
            <a:r>
              <a:rPr lang="en-US" sz="2200" b="1" dirty="0">
                <a:latin typeface="Arial" charset="0"/>
                <a:cs typeface="Arial" charset="0"/>
              </a:rPr>
              <a:t>101</a:t>
            </a:r>
            <a:r>
              <a:rPr lang="fr-CA" sz="2200" b="1" dirty="0">
                <a:latin typeface="Arial" charset="0"/>
                <a:cs typeface="Arial" charset="0"/>
              </a:rPr>
              <a:t> </a:t>
            </a:r>
            <a:r>
              <a:rPr lang="en-CA" sz="2200" b="1" dirty="0">
                <a:latin typeface="Arial" charset="0"/>
                <a:cs typeface="Arial" charset="0"/>
              </a:rPr>
              <a:t>Application Guide</a:t>
            </a:r>
            <a:r>
              <a:rPr lang="fr-CA" sz="2200" dirty="0">
                <a:latin typeface="Arial" charset="0"/>
                <a:cs typeface="Arial" charset="0"/>
              </a:rPr>
              <a:t> (</a:t>
            </a:r>
            <a:r>
              <a:rPr lang="fr-CA" sz="2200" dirty="0" err="1">
                <a:latin typeface="Arial" charset="0"/>
                <a:cs typeface="Arial" charset="0"/>
              </a:rPr>
              <a:t>available</a:t>
            </a:r>
            <a:r>
              <a:rPr lang="fr-CA" sz="2200" dirty="0">
                <a:latin typeface="Arial" charset="0"/>
                <a:cs typeface="Arial" charset="0"/>
              </a:rPr>
              <a:t> at www.ouac.on.ca/guide/101-guide) for information about the </a:t>
            </a:r>
            <a:r>
              <a:rPr lang="fr-CA" sz="2200" dirty="0" err="1">
                <a:latin typeface="Arial" charset="0"/>
                <a:cs typeface="Arial" charset="0"/>
              </a:rPr>
              <a:t>universities</a:t>
            </a:r>
            <a:r>
              <a:rPr lang="fr-CA" sz="2200" dirty="0">
                <a:latin typeface="Arial" charset="0"/>
                <a:cs typeface="Arial" charset="0"/>
              </a:rPr>
              <a:t> and up-to-date program information</a:t>
            </a:r>
            <a:r>
              <a:rPr lang="en-US" sz="2200" dirty="0">
                <a:latin typeface="Arial" charset="0"/>
                <a:cs typeface="Arial" charset="0"/>
              </a:rPr>
              <a:t>.</a:t>
            </a:r>
          </a:p>
          <a:p>
            <a:pPr marL="457200" lvl="3" indent="-457200" defTabSz="457200">
              <a:spcBef>
                <a:spcPct val="50000"/>
              </a:spcBef>
              <a:buFont typeface="Arial" panose="020B0604020202020204" pitchFamily="34" charset="0"/>
              <a:buChar char="•"/>
            </a:pPr>
            <a:r>
              <a:rPr lang="en-US" sz="2200" dirty="0">
                <a:latin typeface="Arial" charset="0"/>
                <a:cs typeface="Arial" charset="0"/>
              </a:rPr>
              <a:t>Check out university publications, websites and tours.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Talk to counsellors, family, teachers and friends.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Write down your program choices and</a:t>
            </a:r>
            <a:r>
              <a:rPr lang="fr-CA" sz="2200" dirty="0">
                <a:latin typeface="Arial" charset="0"/>
                <a:cs typeface="Arial" charset="0"/>
              </a:rPr>
              <a:t> </a:t>
            </a:r>
            <a:r>
              <a:rPr lang="en-US" sz="2200" dirty="0">
                <a:latin typeface="Arial" charset="0"/>
                <a:cs typeface="Arial" charset="0"/>
              </a:rPr>
              <a:t>codes, and keep them handy.</a:t>
            </a:r>
          </a:p>
          <a:p>
            <a:endParaRPr lang="en-CA" dirty="0"/>
          </a:p>
        </p:txBody>
      </p:sp>
    </p:spTree>
    <p:extLst>
      <p:ext uri="{BB962C8B-B14F-4D97-AF65-F5344CB8AC3E}">
        <p14:creationId xmlns:p14="http://schemas.microsoft.com/office/powerpoint/2010/main" val="58318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3: Mark Your Calendar</a:t>
            </a:r>
          </a:p>
        </p:txBody>
      </p:sp>
      <p:sp>
        <p:nvSpPr>
          <p:cNvPr id="3" name="Content Placeholder 2"/>
          <p:cNvSpPr>
            <a:spLocks noGrp="1"/>
          </p:cNvSpPr>
          <p:nvPr>
            <p:ph idx="1"/>
          </p:nvPr>
        </p:nvSpPr>
        <p:spPr/>
        <p:txBody>
          <a:bodyPr>
            <a:normAutofit lnSpcReduction="10000"/>
          </a:bodyPr>
          <a:lstStyle/>
          <a:p>
            <a:pPr marL="457200" lvl="3" indent="-457200" defTabSz="457200">
              <a:spcBef>
                <a:spcPct val="50000"/>
              </a:spcBef>
              <a:buFont typeface="Arial" panose="020B0604020202020204" pitchFamily="34" charset="0"/>
              <a:buChar char="•"/>
            </a:pPr>
            <a:r>
              <a:rPr lang="en-US" sz="2200" b="1" dirty="0"/>
              <a:t>October/November 2019: </a:t>
            </a:r>
            <a:r>
              <a:rPr lang="en-US" sz="2200" dirty="0"/>
              <a:t>Schools distribute Access Code letters for the 101 Online Application. </a:t>
            </a:r>
          </a:p>
          <a:p>
            <a:pPr marL="457200" lvl="3" indent="-457200" defTabSz="457200">
              <a:spcBef>
                <a:spcPct val="50000"/>
              </a:spcBef>
              <a:buFont typeface="Arial" panose="020B0604020202020204" pitchFamily="34" charset="0"/>
              <a:buChar char="•"/>
            </a:pPr>
            <a:r>
              <a:rPr lang="en-US" sz="2200" b="1" dirty="0"/>
              <a:t>January </a:t>
            </a:r>
            <a:r>
              <a:rPr lang="fr-CA" sz="2200" b="1" dirty="0"/>
              <a:t>15</a:t>
            </a:r>
            <a:r>
              <a:rPr lang="en-US" sz="2200" b="1" dirty="0"/>
              <a:t>, 2020: </a:t>
            </a:r>
            <a:r>
              <a:rPr lang="en-CA" sz="2200" dirty="0"/>
              <a:t>Deadline to submit your completed application to the OUAC.</a:t>
            </a:r>
            <a:endParaRPr lang="en-US" sz="2200" dirty="0"/>
          </a:p>
          <a:p>
            <a:pPr marL="457200" lvl="3" indent="-457200" defTabSz="457200">
              <a:spcBef>
                <a:spcPct val="50000"/>
              </a:spcBef>
              <a:buFont typeface="Arial" panose="020B0604020202020204" pitchFamily="34" charset="0"/>
              <a:buChar char="•"/>
            </a:pPr>
            <a:r>
              <a:rPr lang="en-US" sz="2200" b="1" dirty="0"/>
              <a:t>February </a:t>
            </a:r>
            <a:r>
              <a:rPr lang="fr-CA" sz="2200" b="1" dirty="0"/>
              <a:t>4</a:t>
            </a:r>
            <a:r>
              <a:rPr lang="en-US" sz="2200" b="1" dirty="0"/>
              <a:t>, 2020: </a:t>
            </a:r>
            <a:r>
              <a:rPr lang="en-US" sz="2200" dirty="0"/>
              <a:t>Recommended last date to make changes to your application.</a:t>
            </a:r>
          </a:p>
          <a:p>
            <a:pPr marL="457200" lvl="3" indent="-457200" defTabSz="457200">
              <a:spcBef>
                <a:spcPct val="50000"/>
              </a:spcBef>
              <a:buFont typeface="Arial" panose="020B0604020202020204" pitchFamily="34" charset="0"/>
              <a:buChar char="•"/>
            </a:pPr>
            <a:r>
              <a:rPr lang="en-US" sz="2200" b="1" dirty="0"/>
              <a:t>May 27, 2020: </a:t>
            </a:r>
            <a:r>
              <a:rPr lang="en-US" sz="2200" dirty="0"/>
              <a:t>Latest date you can expect a response to your application for admission.</a:t>
            </a:r>
          </a:p>
          <a:p>
            <a:pPr marL="457200" lvl="3" indent="-457200" defTabSz="457200">
              <a:spcBef>
                <a:spcPct val="50000"/>
              </a:spcBef>
              <a:buFont typeface="Arial" panose="020B0604020202020204" pitchFamily="34" charset="0"/>
              <a:buChar char="•"/>
            </a:pPr>
            <a:r>
              <a:rPr lang="en-US" sz="2200" b="1" dirty="0"/>
              <a:t>June 1, 2020: </a:t>
            </a:r>
            <a:r>
              <a:rPr lang="en-CA" sz="2200" dirty="0"/>
              <a:t>The earliest date you may be required to respond to an Ontario university offer of admission and give a financial commitment (e.g., registration deposit, residence deposit, etc.).</a:t>
            </a:r>
            <a:endParaRPr lang="en-US" sz="2200" dirty="0"/>
          </a:p>
          <a:p>
            <a:endParaRPr lang="en-CA" dirty="0"/>
          </a:p>
        </p:txBody>
      </p:sp>
    </p:spTree>
    <p:extLst>
      <p:ext uri="{BB962C8B-B14F-4D97-AF65-F5344CB8AC3E}">
        <p14:creationId xmlns:p14="http://schemas.microsoft.com/office/powerpoint/2010/main" val="170087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4: Apply! </a:t>
            </a:r>
          </a:p>
        </p:txBody>
      </p:sp>
      <p:grpSp>
        <p:nvGrpSpPr>
          <p:cNvPr id="4" name="Group 3" descr="OUAC home page with Undergrad 101 area circled.">
            <a:extLst>
              <a:ext uri="{FF2B5EF4-FFF2-40B4-BE49-F238E27FC236}">
                <a16:creationId xmlns:a16="http://schemas.microsoft.com/office/drawing/2014/main" id="{C8CEE8D8-F4E9-49B6-9AAD-AD98F0B8C84B}"/>
              </a:ext>
            </a:extLst>
          </p:cNvPr>
          <p:cNvGrpSpPr/>
          <p:nvPr/>
        </p:nvGrpSpPr>
        <p:grpSpPr>
          <a:xfrm>
            <a:off x="1907704" y="1484784"/>
            <a:ext cx="5837820" cy="4320480"/>
            <a:chOff x="1907704" y="1484784"/>
            <a:chExt cx="5837820" cy="4320480"/>
          </a:xfrm>
        </p:grpSpPr>
        <p:pic>
          <p:nvPicPr>
            <p:cNvPr id="3" name="Picture 2"/>
            <p:cNvPicPr>
              <a:picLocks noChangeAspect="1"/>
            </p:cNvPicPr>
            <p:nvPr/>
          </p:nvPicPr>
          <p:blipFill rotWithShape="1">
            <a:blip r:embed="rId3"/>
            <a:srcRect l="587" t="1624" r="765" b="1624"/>
            <a:stretch/>
          </p:blipFill>
          <p:spPr>
            <a:xfrm>
              <a:off x="1984884" y="1484784"/>
              <a:ext cx="5760640" cy="4320480"/>
            </a:xfrm>
            <a:prstGeom prst="rect">
              <a:avLst/>
            </a:prstGeom>
            <a:ln>
              <a:solidFill>
                <a:schemeClr val="tx1"/>
              </a:solidFill>
            </a:ln>
          </p:spPr>
        </p:pic>
        <p:sp>
          <p:nvSpPr>
            <p:cNvPr id="6" name="Oval 5"/>
            <p:cNvSpPr/>
            <p:nvPr/>
          </p:nvSpPr>
          <p:spPr>
            <a:xfrm>
              <a:off x="1907704" y="2924944"/>
              <a:ext cx="2088232" cy="1440160"/>
            </a:xfrm>
            <a:prstGeom prst="ellipse">
              <a:avLst/>
            </a:prstGeom>
            <a:noFill/>
            <a:ln w="3810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sp>
        <p:nvSpPr>
          <p:cNvPr id="5" name="Rectangle 4" descr="Access the application at: www.ouac.on.ca&#10;"/>
          <p:cNvSpPr/>
          <p:nvPr/>
        </p:nvSpPr>
        <p:spPr>
          <a:xfrm>
            <a:off x="4865204" y="4725144"/>
            <a:ext cx="3964592" cy="810233"/>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r>
              <a:rPr lang="en-US" sz="2000" dirty="0">
                <a:solidFill>
                  <a:schemeClr val="tx1"/>
                </a:solidFill>
                <a:latin typeface="Arial" pitchFamily="34" charset="0"/>
                <a:cs typeface="Arial" pitchFamily="34" charset="0"/>
              </a:rPr>
              <a:t>Access the application at: </a:t>
            </a:r>
            <a:r>
              <a:rPr lang="en-US" sz="2000" b="1" dirty="0">
                <a:solidFill>
                  <a:schemeClr val="tx1"/>
                </a:solidFill>
                <a:latin typeface="Arial" pitchFamily="34" charset="0"/>
                <a:cs typeface="Arial" pitchFamily="34" charset="0"/>
              </a:rPr>
              <a:t>www.ouac.on.ca</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5524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Let’s Get Started!</a:t>
            </a:r>
          </a:p>
        </p:txBody>
      </p:sp>
      <p:grpSp>
        <p:nvGrpSpPr>
          <p:cNvPr id="10" name="Group 9" descr="101 page on the OUAC website with &quot;Apply Now&quot; button circled.">
            <a:extLst>
              <a:ext uri="{FF2B5EF4-FFF2-40B4-BE49-F238E27FC236}">
                <a16:creationId xmlns:a16="http://schemas.microsoft.com/office/drawing/2014/main" id="{164752BA-A9E6-49C4-9940-8FEC961483DE}"/>
              </a:ext>
            </a:extLst>
          </p:cNvPr>
          <p:cNvGrpSpPr/>
          <p:nvPr/>
        </p:nvGrpSpPr>
        <p:grpSpPr>
          <a:xfrm>
            <a:off x="1295400" y="1411607"/>
            <a:ext cx="6699448" cy="4714556"/>
            <a:chOff x="1295400" y="1411607"/>
            <a:chExt cx="6699448" cy="4714556"/>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11607"/>
              <a:ext cx="6547048" cy="4714556"/>
            </a:xfrm>
            <a:prstGeom prst="rect">
              <a:avLst/>
            </a:prstGeom>
            <a:ln>
              <a:solidFill>
                <a:schemeClr val="tx1"/>
              </a:solidFill>
            </a:ln>
          </p:spPr>
        </p:pic>
        <p:sp>
          <p:nvSpPr>
            <p:cNvPr id="3" name="Rectangle 2">
              <a:extLst>
                <a:ext uri="{FF2B5EF4-FFF2-40B4-BE49-F238E27FC236}">
                  <a16:creationId xmlns:a16="http://schemas.microsoft.com/office/drawing/2014/main" id="{4095E043-E4B8-473D-B16A-880FEEE2F30B}"/>
                </a:ext>
              </a:extLst>
            </p:cNvPr>
            <p:cNvSpPr/>
            <p:nvPr/>
          </p:nvSpPr>
          <p:spPr>
            <a:xfrm>
              <a:off x="5846946" y="5446393"/>
              <a:ext cx="2001654" cy="476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1295400" y="5562600"/>
              <a:ext cx="864096" cy="36004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Rectangle 5" descr="Access the application directly at: www.ouac.on.ca/ouac-101"/>
          <p:cNvSpPr/>
          <p:nvPr/>
        </p:nvSpPr>
        <p:spPr>
          <a:xfrm>
            <a:off x="4067944" y="3429000"/>
            <a:ext cx="4824536" cy="810233"/>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r>
              <a:rPr lang="en-US" sz="2000" dirty="0">
                <a:solidFill>
                  <a:schemeClr val="tx1"/>
                </a:solidFill>
                <a:latin typeface="Arial" pitchFamily="34" charset="0"/>
                <a:cs typeface="Arial" pitchFamily="34" charset="0"/>
              </a:rPr>
              <a:t>Access the application directly at: </a:t>
            </a:r>
            <a:r>
              <a:rPr lang="en-US" sz="2000" b="1" dirty="0">
                <a:solidFill>
                  <a:schemeClr val="tx1"/>
                </a:solidFill>
                <a:latin typeface="Arial" pitchFamily="34" charset="0"/>
                <a:cs typeface="Arial" pitchFamily="34" charset="0"/>
              </a:rPr>
              <a:t>www.ouac.on.ca/ouac-101</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1867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Creating an Account For the First Time</a:t>
            </a:r>
          </a:p>
        </p:txBody>
      </p:sp>
      <p:grpSp>
        <p:nvGrpSpPr>
          <p:cNvPr id="9" name="Group 8" descr="101 application login page with the &quot;Create My OUAC Account&quot; link circled.">
            <a:extLst>
              <a:ext uri="{FF2B5EF4-FFF2-40B4-BE49-F238E27FC236}">
                <a16:creationId xmlns:a16="http://schemas.microsoft.com/office/drawing/2014/main" id="{70D73650-550F-4AE4-9743-D37DFCCEE47C}"/>
              </a:ext>
            </a:extLst>
          </p:cNvPr>
          <p:cNvGrpSpPr/>
          <p:nvPr/>
        </p:nvGrpSpPr>
        <p:grpSpPr>
          <a:xfrm>
            <a:off x="1637010" y="1124744"/>
            <a:ext cx="6456387" cy="5031936"/>
            <a:chOff x="1637010" y="1124744"/>
            <a:chExt cx="6456387" cy="5031936"/>
          </a:xfrm>
        </p:grpSpPr>
        <p:pic>
          <p:nvPicPr>
            <p:cNvPr id="4" name="Picture 3"/>
            <p:cNvPicPr>
              <a:picLocks noChangeAspect="1"/>
            </p:cNvPicPr>
            <p:nvPr/>
          </p:nvPicPr>
          <p:blipFill>
            <a:blip r:embed="rId3"/>
            <a:stretch>
              <a:fillRect/>
            </a:stretch>
          </p:blipFill>
          <p:spPr>
            <a:xfrm>
              <a:off x="1637010" y="1124744"/>
              <a:ext cx="6456387" cy="5031936"/>
            </a:xfrm>
            <a:prstGeom prst="rect">
              <a:avLst/>
            </a:prstGeom>
            <a:ln>
              <a:solidFill>
                <a:schemeClr val="tx1"/>
              </a:solidFill>
            </a:ln>
          </p:spPr>
        </p:pic>
        <p:sp>
          <p:nvSpPr>
            <p:cNvPr id="7" name="Oval 6"/>
            <p:cNvSpPr/>
            <p:nvPr/>
          </p:nvSpPr>
          <p:spPr>
            <a:xfrm>
              <a:off x="6300192" y="4998586"/>
              <a:ext cx="1584176" cy="36064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descr="The first time you log in: You will need to create an OUAC Account.">
            <a:extLst>
              <a:ext uri="{FF2B5EF4-FFF2-40B4-BE49-F238E27FC236}">
                <a16:creationId xmlns:a16="http://schemas.microsoft.com/office/drawing/2014/main" id="{EC576FD4-B5FB-40F0-8A38-946B27DD07A6}"/>
              </a:ext>
            </a:extLst>
          </p:cNvPr>
          <p:cNvGrpSpPr/>
          <p:nvPr/>
        </p:nvGrpSpPr>
        <p:grpSpPr>
          <a:xfrm>
            <a:off x="5436096" y="3356992"/>
            <a:ext cx="3456210" cy="1512168"/>
            <a:chOff x="5436096" y="3356992"/>
            <a:chExt cx="3456210" cy="1512168"/>
          </a:xfrm>
        </p:grpSpPr>
        <p:sp>
          <p:nvSpPr>
            <p:cNvPr id="5" name="Rectangle 4"/>
            <p:cNvSpPr/>
            <p:nvPr/>
          </p:nvSpPr>
          <p:spPr>
            <a:xfrm>
              <a:off x="5436096" y="3356992"/>
              <a:ext cx="3456210" cy="1512168"/>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endParaRPr lang="en-US" sz="2000" b="1" dirty="0">
                <a:solidFill>
                  <a:schemeClr val="tx2"/>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11" descr="The first time you log in:&#10;You will need to create an OUAC Account.&#10;"/>
            <p:cNvSpPr>
              <a:spLocks noChangeArrowheads="1"/>
            </p:cNvSpPr>
            <p:nvPr/>
          </p:nvSpPr>
          <p:spPr bwMode="auto">
            <a:xfrm>
              <a:off x="5580112" y="3527092"/>
              <a:ext cx="3260741" cy="1169551"/>
            </a:xfrm>
            <a:prstGeom prst="rect">
              <a:avLst/>
            </a:prstGeom>
            <a:noFill/>
            <a:ln w="9525">
              <a:noFill/>
              <a:miter lim="800000"/>
              <a:headEnd/>
              <a:tailEnd/>
            </a:ln>
          </p:spPr>
          <p:txBody>
            <a:bodyPr wrap="square">
              <a:spAutoFit/>
            </a:bodyPr>
            <a:lstStyle/>
            <a:p>
              <a:pPr eaLnBrk="0" hangingPunct="0">
                <a:spcBef>
                  <a:spcPct val="50000"/>
                </a:spcBef>
              </a:pPr>
              <a:r>
                <a:rPr lang="en-US" sz="2000" b="1" dirty="0">
                  <a:latin typeface="Arial" panose="020B0604020202020204" pitchFamily="34" charset="0"/>
                  <a:cs typeface="Arial" panose="020B0604020202020204" pitchFamily="34" charset="0"/>
                </a:rPr>
                <a:t>The first time you log in:</a:t>
              </a:r>
            </a:p>
            <a:p>
              <a:pPr eaLnBrk="0" hangingPunct="0">
                <a:spcBef>
                  <a:spcPct val="50000"/>
                </a:spcBef>
              </a:pPr>
              <a:r>
                <a:rPr lang="en-US" sz="2000" dirty="0">
                  <a:latin typeface="Arial" panose="020B0604020202020204" pitchFamily="34" charset="0"/>
                  <a:cs typeface="Arial" panose="020B0604020202020204" pitchFamily="34" charset="0"/>
                </a:rPr>
                <a:t>You will need to create an OUAC Account.</a:t>
              </a:r>
            </a:p>
          </p:txBody>
        </p:sp>
      </p:grpSp>
    </p:spTree>
    <p:extLst>
      <p:ext uri="{BB962C8B-B14F-4D97-AF65-F5344CB8AC3E}">
        <p14:creationId xmlns:p14="http://schemas.microsoft.com/office/powerpoint/2010/main" val="29743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OUAC Account</a:t>
            </a:r>
          </a:p>
        </p:txBody>
      </p:sp>
      <p:grpSp>
        <p:nvGrpSpPr>
          <p:cNvPr id="6" name="Group 5" descr="Create Your Username and Password. Create a username that is easy for you to remember. You will use it to apply to all OUAC applications from now on.">
            <a:extLst>
              <a:ext uri="{FF2B5EF4-FFF2-40B4-BE49-F238E27FC236}">
                <a16:creationId xmlns:a16="http://schemas.microsoft.com/office/drawing/2014/main" id="{4FDC829E-52F5-45BB-87DB-6CE74486E895}"/>
              </a:ext>
              <a:ext uri="{C183D7F6-B498-43B3-948B-1728B52AA6E4}">
                <adec:decorative xmlns:adec="http://schemas.microsoft.com/office/drawing/2017/decorative" xmlns="" val="0"/>
              </a:ext>
            </a:extLst>
          </p:cNvPr>
          <p:cNvGrpSpPr/>
          <p:nvPr/>
        </p:nvGrpSpPr>
        <p:grpSpPr>
          <a:xfrm>
            <a:off x="5632284" y="1931377"/>
            <a:ext cx="2592288" cy="3974627"/>
            <a:chOff x="5632284" y="1931377"/>
            <a:chExt cx="2592288" cy="3974627"/>
          </a:xfrm>
        </p:grpSpPr>
        <p:sp>
          <p:nvSpPr>
            <p:cNvPr id="4" name="Rectangle 3"/>
            <p:cNvSpPr/>
            <p:nvPr/>
          </p:nvSpPr>
          <p:spPr>
            <a:xfrm>
              <a:off x="5632284" y="1931377"/>
              <a:ext cx="2592288" cy="3974627"/>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endParaRPr lang="en-US" sz="2000" b="1" dirty="0">
                <a:solidFill>
                  <a:schemeClr val="tx2"/>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11" descr="Create Your Username and Password&#10;Create a username that is easy for you to remember. You will use it to apply to all OUAC applications from now on."/>
            <p:cNvSpPr>
              <a:spLocks noChangeArrowheads="1"/>
            </p:cNvSpPr>
            <p:nvPr/>
          </p:nvSpPr>
          <p:spPr bwMode="auto">
            <a:xfrm>
              <a:off x="5704292" y="2233596"/>
              <a:ext cx="2447925" cy="3323987"/>
            </a:xfrm>
            <a:prstGeom prst="rect">
              <a:avLst/>
            </a:prstGeom>
            <a:noFill/>
            <a:ln w="9525">
              <a:noFill/>
              <a:miter lim="800000"/>
              <a:headEnd/>
              <a:tailEnd/>
            </a:ln>
          </p:spPr>
          <p:txBody>
            <a:bodyPr>
              <a:spAutoFit/>
            </a:bodyPr>
            <a:lstStyle/>
            <a:p>
              <a:pPr eaLnBrk="0" hangingPunct="0">
                <a:spcBef>
                  <a:spcPct val="50000"/>
                </a:spcBef>
              </a:pPr>
              <a:r>
                <a:rPr lang="en-US" sz="2000" b="1" dirty="0">
                  <a:latin typeface="Arial" panose="020B0604020202020204" pitchFamily="34" charset="0"/>
                  <a:cs typeface="Arial" panose="020B0604020202020204" pitchFamily="34" charset="0"/>
                </a:rPr>
                <a:t>Create Your Username and Password</a:t>
              </a:r>
            </a:p>
            <a:p>
              <a:pPr eaLnBrk="0" hangingPunct="0">
                <a:spcBef>
                  <a:spcPct val="50000"/>
                </a:spcBef>
              </a:pPr>
              <a:r>
                <a:rPr lang="en-US" sz="2000" dirty="0">
                  <a:latin typeface="Arial" panose="020B0604020202020204" pitchFamily="34" charset="0"/>
                  <a:cs typeface="Arial" panose="020B0604020202020204" pitchFamily="34" charset="0"/>
                </a:rPr>
                <a:t>Create a username that is easy for you to remember. You will use it to apply to all OUAC applications from now on.</a:t>
              </a:r>
            </a:p>
          </p:txBody>
        </p:sp>
      </p:grpSp>
      <p:grpSp>
        <p:nvGrpSpPr>
          <p:cNvPr id="8" name="Group 7" descr="&quot;Create my OUAC Account&quot; page with Username, Password and Confirm Password fields indicated.">
            <a:extLst>
              <a:ext uri="{FF2B5EF4-FFF2-40B4-BE49-F238E27FC236}">
                <a16:creationId xmlns:a16="http://schemas.microsoft.com/office/drawing/2014/main" id="{5BB4A8A7-FAE0-4745-9803-F7D44913330A}"/>
              </a:ext>
            </a:extLst>
          </p:cNvPr>
          <p:cNvGrpSpPr/>
          <p:nvPr/>
        </p:nvGrpSpPr>
        <p:grpSpPr>
          <a:xfrm>
            <a:off x="1187624" y="1340769"/>
            <a:ext cx="4300644" cy="4565235"/>
            <a:chOff x="1187624" y="1340769"/>
            <a:chExt cx="4300644" cy="4565235"/>
          </a:xfrm>
        </p:grpSpPr>
        <p:sp>
          <p:nvSpPr>
            <p:cNvPr id="7" name="Right Brace 6"/>
            <p:cNvSpPr/>
            <p:nvPr/>
          </p:nvSpPr>
          <p:spPr>
            <a:xfrm>
              <a:off x="4696180" y="4509120"/>
              <a:ext cx="792088" cy="1224136"/>
            </a:xfrm>
            <a:prstGeom prst="rightBrace">
              <a:avLst/>
            </a:prstGeom>
            <a:ln w="38100">
              <a:solidFill>
                <a:srgbClr val="4C7E8C"/>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CA"/>
            </a:p>
          </p:txBody>
        </p:sp>
        <p:pic>
          <p:nvPicPr>
            <p:cNvPr id="3" name="Picture 2"/>
            <p:cNvPicPr>
              <a:picLocks noChangeAspect="1"/>
            </p:cNvPicPr>
            <p:nvPr/>
          </p:nvPicPr>
          <p:blipFill>
            <a:blip r:embed="rId3"/>
            <a:stretch>
              <a:fillRect/>
            </a:stretch>
          </p:blipFill>
          <p:spPr>
            <a:xfrm>
              <a:off x="1187624" y="1340769"/>
              <a:ext cx="3384376" cy="4565235"/>
            </a:xfrm>
            <a:prstGeom prst="rect">
              <a:avLst/>
            </a:prstGeom>
          </p:spPr>
        </p:pic>
      </p:grpSp>
    </p:spTree>
    <p:extLst>
      <p:ext uri="{BB962C8B-B14F-4D97-AF65-F5344CB8AC3E}">
        <p14:creationId xmlns:p14="http://schemas.microsoft.com/office/powerpoint/2010/main" val="408510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Welcome and Access Codes </a:t>
            </a:r>
          </a:p>
        </p:txBody>
      </p:sp>
      <p:pic>
        <p:nvPicPr>
          <p:cNvPr id="3" name="Picture 2" descr="&quot;Welcome&quot; page.">
            <a:extLst>
              <a:ext uri="{FF2B5EF4-FFF2-40B4-BE49-F238E27FC236}">
                <a16:creationId xmlns:a16="http://schemas.microsoft.com/office/drawing/2014/main" id="{81EB280D-F329-470E-94F9-76E7417FAB10}"/>
              </a:ext>
            </a:extLst>
          </p:cNvPr>
          <p:cNvPicPr>
            <a:picLocks noChangeAspect="1"/>
          </p:cNvPicPr>
          <p:nvPr/>
        </p:nvPicPr>
        <p:blipFill>
          <a:blip r:embed="rId3"/>
          <a:stretch>
            <a:fillRect/>
          </a:stretch>
        </p:blipFill>
        <p:spPr>
          <a:xfrm>
            <a:off x="1043608" y="1417638"/>
            <a:ext cx="5407049" cy="4141837"/>
          </a:xfrm>
          <a:prstGeom prst="rect">
            <a:avLst/>
          </a:prstGeom>
          <a:ln>
            <a:solidFill>
              <a:schemeClr val="tx1"/>
            </a:solidFill>
          </a:ln>
        </p:spPr>
      </p:pic>
      <p:sp>
        <p:nvSpPr>
          <p:cNvPr id="7" name="Rectangle 6" descr="Review the helpful tips on the Welcome page and enter your access codes provided by your guidance counsellor to start your online application.&#10;"/>
          <p:cNvSpPr/>
          <p:nvPr/>
        </p:nvSpPr>
        <p:spPr>
          <a:xfrm>
            <a:off x="6804248" y="1556792"/>
            <a:ext cx="2232248" cy="3960440"/>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dirty="0">
                <a:solidFill>
                  <a:schemeClr val="tx1"/>
                </a:solidFill>
                <a:latin typeface="Arial" pitchFamily="34" charset="0"/>
                <a:cs typeface="Arial" pitchFamily="34" charset="0"/>
              </a:rPr>
              <a:t>Review the helpful tips on the Welcome page and enter your access codes provided by your guidance </a:t>
            </a:r>
            <a:r>
              <a:rPr lang="en-US" sz="2000" dirty="0" err="1">
                <a:solidFill>
                  <a:schemeClr val="tx1"/>
                </a:solidFill>
                <a:latin typeface="Arial" pitchFamily="34" charset="0"/>
                <a:cs typeface="Arial" pitchFamily="34" charset="0"/>
              </a:rPr>
              <a:t>counsellor</a:t>
            </a:r>
            <a:r>
              <a:rPr lang="en-US" sz="2000" dirty="0">
                <a:solidFill>
                  <a:schemeClr val="tx1"/>
                </a:solidFill>
                <a:latin typeface="Arial" pitchFamily="34" charset="0"/>
                <a:cs typeface="Arial" pitchFamily="34" charset="0"/>
              </a:rPr>
              <a:t> to start your online application.</a:t>
            </a:r>
            <a:endParaRPr lang="en-CA"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pic>
        <p:nvPicPr>
          <p:cNvPr id="6" name="Picture 3" descr="&quot;My Access Codes&quot; page with School Number, Student Number and Temporary PIN fields."/>
          <p:cNvPicPr>
            <a:picLocks noChangeAspect="1" noChangeArrowheads="1"/>
          </p:cNvPicPr>
          <p:nvPr/>
        </p:nvPicPr>
        <p:blipFill rotWithShape="1">
          <a:blip r:embed="rId4" cstate="print"/>
          <a:srcRect l="6340" t="23308" r="2018" b="6237"/>
          <a:stretch/>
        </p:blipFill>
        <p:spPr bwMode="auto">
          <a:xfrm>
            <a:off x="3284895" y="3534205"/>
            <a:ext cx="3342558" cy="219905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71136966"/>
      </p:ext>
    </p:extLst>
  </p:cSld>
  <p:clrMapOvr>
    <a:masterClrMapping/>
  </p:clrMapOvr>
</p:sld>
</file>

<file path=ppt/theme/theme1.xml><?xml version="1.0" encoding="utf-8"?>
<a:theme xmlns:a="http://schemas.openxmlformats.org/drawingml/2006/main" name="1_OUAC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1260</TotalTime>
  <Words>2232</Words>
  <Application>Microsoft Office PowerPoint</Application>
  <PresentationFormat>On-screen Show (4:3)</PresentationFormat>
  <Paragraphs>164</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Symbol</vt:lpstr>
      <vt:lpstr>Wingdings</vt:lpstr>
      <vt:lpstr>1_OUAC_presentation</vt:lpstr>
      <vt:lpstr>Applying Online to  Ontario’s Universities</vt:lpstr>
      <vt:lpstr>Step 1: Get Your OUAC Access Codes</vt:lpstr>
      <vt:lpstr>Step 2:  Research Your University Options</vt:lpstr>
      <vt:lpstr>Step 3: Mark Your Calendar</vt:lpstr>
      <vt:lpstr>Step 4: Apply! </vt:lpstr>
      <vt:lpstr>Let’s Get Started!</vt:lpstr>
      <vt:lpstr>Creating an Account For the First Time</vt:lpstr>
      <vt:lpstr>Your OUAC Account</vt:lpstr>
      <vt:lpstr>Welcome and Access Codes </vt:lpstr>
      <vt:lpstr>Navigating the 101 Application</vt:lpstr>
      <vt:lpstr>Add Personal and Contact Info</vt:lpstr>
      <vt:lpstr>Select Your Programs</vt:lpstr>
      <vt:lpstr>Once You’ve Selected a Program</vt:lpstr>
      <vt:lpstr>Order Your Choices</vt:lpstr>
      <vt:lpstr>Fees</vt:lpstr>
      <vt:lpstr>Answer Questions</vt:lpstr>
      <vt:lpstr>Current High School Info/Grades</vt:lpstr>
      <vt:lpstr>Submitting Your Application</vt:lpstr>
      <vt:lpstr>Paying for Your Application</vt:lpstr>
      <vt:lpstr>Paying for Your Application</vt:lpstr>
      <vt:lpstr>Finishing</vt:lpstr>
      <vt:lpstr>Request a Temporary Password</vt:lpstr>
      <vt:lpstr>Need Assistance?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Iain B. MacAdam</cp:lastModifiedBy>
  <cp:revision>80</cp:revision>
  <cp:lastPrinted>2018-10-16T13:56:20Z</cp:lastPrinted>
  <dcterms:created xsi:type="dcterms:W3CDTF">2013-02-20T21:35:10Z</dcterms:created>
  <dcterms:modified xsi:type="dcterms:W3CDTF">2019-11-01T16:22:10Z</dcterms:modified>
</cp:coreProperties>
</file>